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7" r:id="rId12"/>
    <p:sldId id="290" r:id="rId13"/>
    <p:sldId id="291" r:id="rId14"/>
    <p:sldId id="276" r:id="rId15"/>
    <p:sldId id="278" r:id="rId16"/>
    <p:sldId id="277" r:id="rId17"/>
    <p:sldId id="279" r:id="rId18"/>
    <p:sldId id="281" r:id="rId19"/>
    <p:sldId id="282" r:id="rId20"/>
    <p:sldId id="293" r:id="rId21"/>
    <p:sldId id="294" r:id="rId22"/>
    <p:sldId id="296" r:id="rId23"/>
    <p:sldId id="295" r:id="rId24"/>
    <p:sldId id="284" r:id="rId25"/>
    <p:sldId id="285" r:id="rId26"/>
    <p:sldId id="286" r:id="rId27"/>
    <p:sldId id="287" r:id="rId28"/>
    <p:sldId id="288" r:id="rId29"/>
    <p:sldId id="289" r:id="rId30"/>
    <p:sldId id="274" r:id="rId31"/>
    <p:sldId id="297" r:id="rId32"/>
    <p:sldId id="298" r:id="rId33"/>
  </p:sldIdLst>
  <p:sldSz cx="18288000" cy="10287000"/>
  <p:notesSz cx="6858000" cy="9144000"/>
  <p:embeddedFontLst>
    <p:embeddedFont>
      <p:font typeface="Montserrat Bold" panose="020B0604020202020204" charset="0"/>
      <p:regular r:id="rId35"/>
    </p:embeddedFont>
    <p:embeddedFont>
      <p:font typeface="Roboto" panose="020B0604020202020204" charset="0"/>
      <p:regular r:id="rId36"/>
    </p:embeddedFont>
    <p:embeddedFont>
      <p:font typeface="Calibri" panose="020F0502020204030204" pitchFamily="34" charset="0"/>
      <p:regular r:id="rId37"/>
      <p:bold r:id="rId38"/>
      <p:italic r:id="rId39"/>
      <p:boldItalic r:id="rId40"/>
    </p:embeddedFont>
    <p:embeddedFont>
      <p:font typeface="Montserrat"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89587" autoAdjust="0"/>
  </p:normalViewPr>
  <p:slideViewPr>
    <p:cSldViewPr>
      <p:cViewPr varScale="1">
        <p:scale>
          <a:sx n="43" d="100"/>
          <a:sy n="43" d="100"/>
        </p:scale>
        <p:origin x="92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DF6-F3AD-43E4-A944-09010E6E52C6}" type="datetimeFigureOut">
              <a:rPr lang="en-GB" smtClean="0"/>
              <a:t>13/06/2024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F43D24-170A-4AAC-ABAF-38447DA64763}" type="slidenum">
              <a:rPr lang="en-GB" smtClean="0"/>
              <a:t>‹#›</a:t>
            </a:fld>
            <a:endParaRPr lang="en-GB"/>
          </a:p>
        </p:txBody>
      </p:sp>
    </p:spTree>
    <p:extLst>
      <p:ext uri="{BB962C8B-B14F-4D97-AF65-F5344CB8AC3E}">
        <p14:creationId xmlns:p14="http://schemas.microsoft.com/office/powerpoint/2010/main" val="106062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11</a:t>
            </a:fld>
            <a:endParaRPr lang="en-GB"/>
          </a:p>
        </p:txBody>
      </p:sp>
    </p:spTree>
    <p:extLst>
      <p:ext uri="{BB962C8B-B14F-4D97-AF65-F5344CB8AC3E}">
        <p14:creationId xmlns:p14="http://schemas.microsoft.com/office/powerpoint/2010/main" val="753190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20</a:t>
            </a:fld>
            <a:endParaRPr lang="en-GB"/>
          </a:p>
        </p:txBody>
      </p:sp>
    </p:spTree>
    <p:extLst>
      <p:ext uri="{BB962C8B-B14F-4D97-AF65-F5344CB8AC3E}">
        <p14:creationId xmlns:p14="http://schemas.microsoft.com/office/powerpoint/2010/main" val="110048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21</a:t>
            </a:fld>
            <a:endParaRPr lang="en-GB"/>
          </a:p>
        </p:txBody>
      </p:sp>
    </p:spTree>
    <p:extLst>
      <p:ext uri="{BB962C8B-B14F-4D97-AF65-F5344CB8AC3E}">
        <p14:creationId xmlns:p14="http://schemas.microsoft.com/office/powerpoint/2010/main" val="704042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22</a:t>
            </a:fld>
            <a:endParaRPr lang="en-GB"/>
          </a:p>
        </p:txBody>
      </p:sp>
    </p:spTree>
    <p:extLst>
      <p:ext uri="{BB962C8B-B14F-4D97-AF65-F5344CB8AC3E}">
        <p14:creationId xmlns:p14="http://schemas.microsoft.com/office/powerpoint/2010/main" val="51257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23</a:t>
            </a:fld>
            <a:endParaRPr lang="en-GB"/>
          </a:p>
        </p:txBody>
      </p:sp>
    </p:spTree>
    <p:extLst>
      <p:ext uri="{BB962C8B-B14F-4D97-AF65-F5344CB8AC3E}">
        <p14:creationId xmlns:p14="http://schemas.microsoft.com/office/powerpoint/2010/main" val="1062533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24</a:t>
            </a:fld>
            <a:endParaRPr lang="en-GB"/>
          </a:p>
        </p:txBody>
      </p:sp>
    </p:spTree>
    <p:extLst>
      <p:ext uri="{BB962C8B-B14F-4D97-AF65-F5344CB8AC3E}">
        <p14:creationId xmlns:p14="http://schemas.microsoft.com/office/powerpoint/2010/main" val="4125303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25</a:t>
            </a:fld>
            <a:endParaRPr lang="en-GB"/>
          </a:p>
        </p:txBody>
      </p:sp>
    </p:spTree>
    <p:extLst>
      <p:ext uri="{BB962C8B-B14F-4D97-AF65-F5344CB8AC3E}">
        <p14:creationId xmlns:p14="http://schemas.microsoft.com/office/powerpoint/2010/main" val="352718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26</a:t>
            </a:fld>
            <a:endParaRPr lang="en-GB"/>
          </a:p>
        </p:txBody>
      </p:sp>
    </p:spTree>
    <p:extLst>
      <p:ext uri="{BB962C8B-B14F-4D97-AF65-F5344CB8AC3E}">
        <p14:creationId xmlns:p14="http://schemas.microsoft.com/office/powerpoint/2010/main" val="3121956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27</a:t>
            </a:fld>
            <a:endParaRPr lang="en-GB"/>
          </a:p>
        </p:txBody>
      </p:sp>
    </p:spTree>
    <p:extLst>
      <p:ext uri="{BB962C8B-B14F-4D97-AF65-F5344CB8AC3E}">
        <p14:creationId xmlns:p14="http://schemas.microsoft.com/office/powerpoint/2010/main" val="3271131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28</a:t>
            </a:fld>
            <a:endParaRPr lang="en-GB"/>
          </a:p>
        </p:txBody>
      </p:sp>
    </p:spTree>
    <p:extLst>
      <p:ext uri="{BB962C8B-B14F-4D97-AF65-F5344CB8AC3E}">
        <p14:creationId xmlns:p14="http://schemas.microsoft.com/office/powerpoint/2010/main" val="1458704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29</a:t>
            </a:fld>
            <a:endParaRPr lang="en-GB"/>
          </a:p>
        </p:txBody>
      </p:sp>
    </p:spTree>
    <p:extLst>
      <p:ext uri="{BB962C8B-B14F-4D97-AF65-F5344CB8AC3E}">
        <p14:creationId xmlns:p14="http://schemas.microsoft.com/office/powerpoint/2010/main" val="4143542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12</a:t>
            </a:fld>
            <a:endParaRPr lang="en-GB"/>
          </a:p>
        </p:txBody>
      </p:sp>
    </p:spTree>
    <p:extLst>
      <p:ext uri="{BB962C8B-B14F-4D97-AF65-F5344CB8AC3E}">
        <p14:creationId xmlns:p14="http://schemas.microsoft.com/office/powerpoint/2010/main" val="2286769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13</a:t>
            </a:fld>
            <a:endParaRPr lang="en-GB"/>
          </a:p>
        </p:txBody>
      </p:sp>
    </p:spTree>
    <p:extLst>
      <p:ext uri="{BB962C8B-B14F-4D97-AF65-F5344CB8AC3E}">
        <p14:creationId xmlns:p14="http://schemas.microsoft.com/office/powerpoint/2010/main" val="2662825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14</a:t>
            </a:fld>
            <a:endParaRPr lang="en-GB"/>
          </a:p>
        </p:txBody>
      </p:sp>
    </p:spTree>
    <p:extLst>
      <p:ext uri="{BB962C8B-B14F-4D97-AF65-F5344CB8AC3E}">
        <p14:creationId xmlns:p14="http://schemas.microsoft.com/office/powerpoint/2010/main" val="287846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15</a:t>
            </a:fld>
            <a:endParaRPr lang="en-GB"/>
          </a:p>
        </p:txBody>
      </p:sp>
    </p:spTree>
    <p:extLst>
      <p:ext uri="{BB962C8B-B14F-4D97-AF65-F5344CB8AC3E}">
        <p14:creationId xmlns:p14="http://schemas.microsoft.com/office/powerpoint/2010/main" val="1630112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16</a:t>
            </a:fld>
            <a:endParaRPr lang="en-GB"/>
          </a:p>
        </p:txBody>
      </p:sp>
    </p:spTree>
    <p:extLst>
      <p:ext uri="{BB962C8B-B14F-4D97-AF65-F5344CB8AC3E}">
        <p14:creationId xmlns:p14="http://schemas.microsoft.com/office/powerpoint/2010/main" val="186920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17</a:t>
            </a:fld>
            <a:endParaRPr lang="en-GB"/>
          </a:p>
        </p:txBody>
      </p:sp>
    </p:spTree>
    <p:extLst>
      <p:ext uri="{BB962C8B-B14F-4D97-AF65-F5344CB8AC3E}">
        <p14:creationId xmlns:p14="http://schemas.microsoft.com/office/powerpoint/2010/main" val="385362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18</a:t>
            </a:fld>
            <a:endParaRPr lang="en-GB"/>
          </a:p>
        </p:txBody>
      </p:sp>
    </p:spTree>
    <p:extLst>
      <p:ext uri="{BB962C8B-B14F-4D97-AF65-F5344CB8AC3E}">
        <p14:creationId xmlns:p14="http://schemas.microsoft.com/office/powerpoint/2010/main" val="663489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F43D24-170A-4AAC-ABAF-38447DA64763}" type="slidenum">
              <a:rPr lang="en-GB" smtClean="0"/>
              <a:t>19</a:t>
            </a:fld>
            <a:endParaRPr lang="en-GB"/>
          </a:p>
        </p:txBody>
      </p:sp>
    </p:spTree>
    <p:extLst>
      <p:ext uri="{BB962C8B-B14F-4D97-AF65-F5344CB8AC3E}">
        <p14:creationId xmlns:p14="http://schemas.microsoft.com/office/powerpoint/2010/main" val="386531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67131" y="3819196"/>
            <a:ext cx="10072534" cy="1694650"/>
          </a:xfrm>
          <a:prstGeom prst="rect">
            <a:avLst/>
          </a:prstGeom>
        </p:spPr>
        <p:txBody>
          <a:bodyPr lIns="0" tIns="0" rIns="0" bIns="0" rtlCol="0" anchor="t">
            <a:spAutoFit/>
          </a:bodyPr>
          <a:lstStyle/>
          <a:p>
            <a:pPr algn="l">
              <a:lnSpc>
                <a:spcPts val="6869"/>
              </a:lnSpc>
              <a:spcBef>
                <a:spcPct val="0"/>
              </a:spcBef>
            </a:pPr>
            <a:r>
              <a:rPr lang="en-US" sz="4906">
                <a:solidFill>
                  <a:srgbClr val="000000"/>
                </a:solidFill>
                <a:latin typeface="Montserrat Bold"/>
              </a:rPr>
              <a:t>INTERNET PROGRAMMING ANG MOBILE PROGRAMMING</a:t>
            </a:r>
          </a:p>
        </p:txBody>
      </p:sp>
      <p:grpSp>
        <p:nvGrpSpPr>
          <p:cNvPr id="7" name="Group 7"/>
          <p:cNvGrpSpPr/>
          <p:nvPr/>
        </p:nvGrpSpPr>
        <p:grpSpPr>
          <a:xfrm>
            <a:off x="14778711" y="7667323"/>
            <a:ext cx="1578921" cy="157892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5144401" y="2308503"/>
            <a:ext cx="2757872" cy="621779"/>
          </a:xfrm>
          <a:prstGeom prst="rect">
            <a:avLst/>
          </a:prstGeom>
        </p:spPr>
        <p:txBody>
          <a:bodyPr lIns="0" tIns="0" rIns="0" bIns="0" rtlCol="0" anchor="t">
            <a:spAutoFit/>
          </a:bodyPr>
          <a:lstStyle/>
          <a:p>
            <a:pPr marL="0" lvl="0" indent="0" algn="l">
              <a:lnSpc>
                <a:spcPts val="5103"/>
              </a:lnSpc>
              <a:spcBef>
                <a:spcPct val="0"/>
              </a:spcBef>
            </a:pPr>
            <a:r>
              <a:rPr lang="en-US" sz="3645">
                <a:solidFill>
                  <a:srgbClr val="000000"/>
                </a:solidFill>
                <a:latin typeface="Montserrat"/>
              </a:rPr>
              <a:t>TASK 5</a:t>
            </a:r>
          </a:p>
        </p:txBody>
      </p:sp>
      <p:sp>
        <p:nvSpPr>
          <p:cNvPr id="11" name="TextBox 11"/>
          <p:cNvSpPr txBox="1"/>
          <p:nvPr/>
        </p:nvSpPr>
        <p:spPr>
          <a:xfrm>
            <a:off x="1367131" y="6751604"/>
            <a:ext cx="7776869" cy="554635"/>
          </a:xfrm>
          <a:prstGeom prst="rect">
            <a:avLst/>
          </a:prstGeom>
        </p:spPr>
        <p:txBody>
          <a:bodyPr lIns="0" tIns="0" rIns="0" bIns="0" rtlCol="0" anchor="t">
            <a:spAutoFit/>
          </a:bodyPr>
          <a:lstStyle/>
          <a:p>
            <a:pPr algn="l">
              <a:lnSpc>
                <a:spcPts val="4632"/>
              </a:lnSpc>
              <a:spcBef>
                <a:spcPct val="0"/>
              </a:spcBef>
            </a:pPr>
            <a:r>
              <a:rPr lang="en-US" sz="3308">
                <a:solidFill>
                  <a:srgbClr val="000000"/>
                </a:solidFill>
                <a:latin typeface="Montserrat"/>
              </a:rPr>
              <a:t>UI DESIGN AND IMPLEMENTATION</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626" y="5153037"/>
            <a:ext cx="4673016" cy="502857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TextBox 3"/>
          <p:cNvSpPr txBox="1"/>
          <p:nvPr/>
        </p:nvSpPr>
        <p:spPr>
          <a:xfrm>
            <a:off x="7390681" y="1121225"/>
            <a:ext cx="9868619" cy="923925"/>
          </a:xfrm>
          <a:prstGeom prst="rect">
            <a:avLst/>
          </a:prstGeom>
        </p:spPr>
        <p:txBody>
          <a:bodyPr lIns="0" tIns="0" rIns="0" bIns="0" rtlCol="0" anchor="t">
            <a:spAutoFit/>
          </a:bodyPr>
          <a:lstStyle/>
          <a:p>
            <a:pPr algn="l">
              <a:lnSpc>
                <a:spcPts val="7281"/>
              </a:lnSpc>
            </a:pPr>
            <a:r>
              <a:rPr lang="en-US" sz="6068">
                <a:solidFill>
                  <a:srgbClr val="101010"/>
                </a:solidFill>
                <a:latin typeface="Montserrat Bold"/>
              </a:rPr>
              <a:t>UI Design Process</a:t>
            </a:r>
          </a:p>
        </p:txBody>
      </p:sp>
      <p:grpSp>
        <p:nvGrpSpPr>
          <p:cNvPr id="4" name="Group 4"/>
          <p:cNvGrpSpPr/>
          <p:nvPr/>
        </p:nvGrpSpPr>
        <p:grpSpPr>
          <a:xfrm rot="7573183">
            <a:off x="1230111" y="7154961"/>
            <a:ext cx="1013029" cy="1013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6214101" y="3825104"/>
            <a:ext cx="10283199" cy="2168990"/>
          </a:xfrm>
          <a:prstGeom prst="rect">
            <a:avLst/>
          </a:prstGeom>
        </p:spPr>
        <p:txBody>
          <a:bodyPr lIns="0" tIns="0" rIns="0" bIns="0" rtlCol="0" anchor="t">
            <a:spAutoFit/>
          </a:bodyPr>
          <a:lstStyle/>
          <a:p>
            <a:pPr marL="0" lvl="0" indent="0" algn="just">
              <a:lnSpc>
                <a:spcPts val="4349"/>
              </a:lnSpc>
              <a:spcBef>
                <a:spcPct val="0"/>
              </a:spcBef>
            </a:pPr>
            <a:r>
              <a:rPr lang="en-US" sz="3106">
                <a:solidFill>
                  <a:srgbClr val="101010"/>
                </a:solidFill>
                <a:latin typeface="Roboto"/>
              </a:rPr>
              <a:t>With the wireframes finalized, we developed high-fidelity interactive prototypes using Figma, a collaborative design tool. The prototype allowed us to text the user flow and user interface design</a:t>
            </a:r>
          </a:p>
        </p:txBody>
      </p:sp>
      <p:sp>
        <p:nvSpPr>
          <p:cNvPr id="8" name="Freeform 8"/>
          <p:cNvSpPr/>
          <p:nvPr/>
        </p:nvSpPr>
        <p:spPr>
          <a:xfrm rot="7536833">
            <a:off x="13225046" y="5461163"/>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grpSp>
        <p:nvGrpSpPr>
          <p:cNvPr id="9" name="Group 9"/>
          <p:cNvGrpSpPr/>
          <p:nvPr/>
        </p:nvGrpSpPr>
        <p:grpSpPr>
          <a:xfrm rot="7573183">
            <a:off x="15199296" y="1230111"/>
            <a:ext cx="1013029" cy="101302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6157471" y="2444550"/>
            <a:ext cx="9868619" cy="600075"/>
          </a:xfrm>
          <a:prstGeom prst="rect">
            <a:avLst/>
          </a:prstGeom>
        </p:spPr>
        <p:txBody>
          <a:bodyPr lIns="0" tIns="0" rIns="0" bIns="0" rtlCol="0" anchor="t">
            <a:spAutoFit/>
          </a:bodyPr>
          <a:lstStyle/>
          <a:p>
            <a:pPr algn="l">
              <a:lnSpc>
                <a:spcPts val="4761"/>
              </a:lnSpc>
            </a:pPr>
            <a:r>
              <a:rPr lang="en-US" sz="3968">
                <a:solidFill>
                  <a:srgbClr val="DB11FB"/>
                </a:solidFill>
                <a:latin typeface="Montserrat Bold"/>
              </a:rPr>
              <a:t>Prototyping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14743" y="190500"/>
            <a:ext cx="9745686" cy="716928"/>
          </a:xfrm>
          <a:prstGeom prst="rect">
            <a:avLst/>
          </a:prstGeom>
        </p:spPr>
        <p:txBody>
          <a:bodyPr lIns="0" tIns="0" rIns="0" bIns="0" rtlCol="0" anchor="t">
            <a:spAutoFit/>
          </a:bodyPr>
          <a:lstStyle/>
          <a:p>
            <a:pPr marL="0" lvl="0" indent="0" algn="l">
              <a:lnSpc>
                <a:spcPts val="6441"/>
              </a:lnSpc>
              <a:spcBef>
                <a:spcPct val="0"/>
              </a:spcBef>
            </a:pPr>
            <a:r>
              <a:rPr lang="en-US" sz="3200" dirty="0">
                <a:solidFill>
                  <a:srgbClr val="101010"/>
                </a:solidFill>
                <a:latin typeface="Montserrat Bold"/>
              </a:rPr>
              <a:t>Key UI Component</a:t>
            </a:r>
          </a:p>
        </p:txBody>
      </p:sp>
      <p:sp>
        <p:nvSpPr>
          <p:cNvPr id="3" name="TextBox 3"/>
          <p:cNvSpPr txBox="1"/>
          <p:nvPr/>
        </p:nvSpPr>
        <p:spPr>
          <a:xfrm>
            <a:off x="1402338" y="906065"/>
            <a:ext cx="3766858" cy="545790"/>
          </a:xfrm>
          <a:prstGeom prst="rect">
            <a:avLst/>
          </a:prstGeom>
        </p:spPr>
        <p:txBody>
          <a:bodyPr wrap="square" lIns="0" tIns="0" rIns="0" bIns="0" rtlCol="0" anchor="t">
            <a:spAutoFit/>
          </a:bodyPr>
          <a:lstStyle/>
          <a:p>
            <a:pPr algn="l">
              <a:lnSpc>
                <a:spcPts val="4761"/>
              </a:lnSpc>
            </a:pPr>
            <a:r>
              <a:rPr lang="en-US" sz="2800" dirty="0" smtClean="0">
                <a:solidFill>
                  <a:srgbClr val="101010"/>
                </a:solidFill>
                <a:latin typeface="Times New Roman" panose="02020603050405020304" pitchFamily="18" charset="0"/>
                <a:cs typeface="Times New Roman" panose="02020603050405020304" pitchFamily="18" charset="0"/>
              </a:rPr>
              <a:t>Welcome Screen</a:t>
            </a:r>
            <a:endParaRPr lang="en-US" sz="2800" dirty="0">
              <a:solidFill>
                <a:srgbClr val="10101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19260"/>
            <a:ext cx="4993582" cy="887252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1" y="1600905"/>
            <a:ext cx="4659947" cy="889088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9601" y="1637867"/>
            <a:ext cx="5179843" cy="8853919"/>
          </a:xfrm>
          <a:prstGeom prst="rect">
            <a:avLst/>
          </a:prstGeom>
        </p:spPr>
      </p:pic>
      <p:grpSp>
        <p:nvGrpSpPr>
          <p:cNvPr id="9" name="Group 4"/>
          <p:cNvGrpSpPr/>
          <p:nvPr/>
        </p:nvGrpSpPr>
        <p:grpSpPr>
          <a:xfrm rot="7573183">
            <a:off x="6242447" y="237416"/>
            <a:ext cx="1013029" cy="1013029"/>
            <a:chOff x="0" y="0"/>
            <a:chExt cx="812800" cy="812800"/>
          </a:xfrm>
        </p:grpSpPr>
        <p:sp>
          <p:nvSpPr>
            <p:cNvPr id="10"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1"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7"/>
          <p:cNvGrpSpPr/>
          <p:nvPr/>
        </p:nvGrpSpPr>
        <p:grpSpPr>
          <a:xfrm rot="7573183">
            <a:off x="854708" y="2368831"/>
            <a:ext cx="1013029" cy="1013029"/>
            <a:chOff x="0" y="0"/>
            <a:chExt cx="812800" cy="812800"/>
          </a:xfrm>
        </p:grpSpPr>
        <p:sp>
          <p:nvSpPr>
            <p:cNvPr id="13"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4"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57200" y="0"/>
            <a:ext cx="4300258" cy="615553"/>
          </a:xfrm>
          <a:prstGeom prst="rect">
            <a:avLst/>
          </a:prstGeom>
        </p:spPr>
        <p:txBody>
          <a:bodyPr wrap="square" lIns="0" tIns="0" rIns="0" bIns="0" rtlCol="0" anchor="t">
            <a:spAutoFit/>
          </a:bodyPr>
          <a:lstStyle/>
          <a:p>
            <a:pPr algn="l">
              <a:lnSpc>
                <a:spcPts val="4761"/>
              </a:lnSpc>
            </a:pPr>
            <a:r>
              <a:rPr lang="en-US" sz="2800" dirty="0" smtClean="0">
                <a:solidFill>
                  <a:srgbClr val="101010"/>
                </a:solidFill>
                <a:latin typeface="Times New Roman" panose="02020603050405020304" pitchFamily="18" charset="0"/>
                <a:cs typeface="Times New Roman" panose="02020603050405020304" pitchFamily="18" charset="0"/>
              </a:rPr>
              <a:t>Student UI </a:t>
            </a:r>
            <a:r>
              <a:rPr lang="en-US" sz="2800" dirty="0">
                <a:solidFill>
                  <a:srgbClr val="101010"/>
                </a:solidFill>
                <a:latin typeface="Times New Roman" panose="02020603050405020304" pitchFamily="18" charset="0"/>
                <a:cs typeface="Times New Roman" panose="02020603050405020304" pitchFamily="18" charset="0"/>
              </a:rPr>
              <a:t>Interface </a:t>
            </a:r>
            <a:r>
              <a:rPr lang="en-US" sz="2800" dirty="0" smtClean="0">
                <a:solidFill>
                  <a:srgbClr val="101010"/>
                </a:solidFill>
                <a:latin typeface="Times New Roman" panose="02020603050405020304" pitchFamily="18" charset="0"/>
                <a:cs typeface="Times New Roman" panose="02020603050405020304" pitchFamily="18" charset="0"/>
              </a:rPr>
              <a:t>Designs</a:t>
            </a:r>
            <a:endParaRPr lang="en-US" sz="2800" dirty="0">
              <a:solidFill>
                <a:srgbClr val="10101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663" y="723900"/>
            <a:ext cx="5058603" cy="94869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571500"/>
            <a:ext cx="4876800" cy="957537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86534" y="342900"/>
            <a:ext cx="5302641" cy="9774147"/>
          </a:xfrm>
          <a:prstGeom prst="rect">
            <a:avLst/>
          </a:prstGeom>
        </p:spPr>
      </p:pic>
    </p:spTree>
    <p:extLst>
      <p:ext uri="{BB962C8B-B14F-4D97-AF65-F5344CB8AC3E}">
        <p14:creationId xmlns:p14="http://schemas.microsoft.com/office/powerpoint/2010/main" val="1400103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90600" y="266700"/>
            <a:ext cx="3766858" cy="545790"/>
          </a:xfrm>
          <a:prstGeom prst="rect">
            <a:avLst/>
          </a:prstGeom>
        </p:spPr>
        <p:txBody>
          <a:bodyPr wrap="square" lIns="0" tIns="0" rIns="0" bIns="0" rtlCol="0" anchor="t">
            <a:spAutoFit/>
          </a:bodyPr>
          <a:lstStyle/>
          <a:p>
            <a:pPr algn="l">
              <a:lnSpc>
                <a:spcPts val="4761"/>
              </a:lnSpc>
            </a:pPr>
            <a:r>
              <a:rPr lang="en-US" sz="2800" dirty="0" smtClean="0">
                <a:solidFill>
                  <a:srgbClr val="101010"/>
                </a:solidFill>
                <a:latin typeface="Times New Roman" panose="02020603050405020304" pitchFamily="18" charset="0"/>
                <a:cs typeface="Times New Roman" panose="02020603050405020304" pitchFamily="18" charset="0"/>
              </a:rPr>
              <a:t>Home and Profile Screens</a:t>
            </a:r>
            <a:endParaRPr lang="en-US" sz="2800" dirty="0">
              <a:solidFill>
                <a:srgbClr val="10101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064532"/>
            <a:ext cx="4876800" cy="89892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545" y="1064532"/>
            <a:ext cx="4873855" cy="910101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7745" y="1064532"/>
            <a:ext cx="4873855" cy="9101016"/>
          </a:xfrm>
          <a:prstGeom prst="rect">
            <a:avLst/>
          </a:prstGeom>
        </p:spPr>
      </p:pic>
    </p:spTree>
    <p:extLst>
      <p:ext uri="{BB962C8B-B14F-4D97-AF65-F5344CB8AC3E}">
        <p14:creationId xmlns:p14="http://schemas.microsoft.com/office/powerpoint/2010/main" val="25004549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199" y="723900"/>
            <a:ext cx="5291493" cy="9753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507" y="952500"/>
            <a:ext cx="5223696" cy="939608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39018" y="603567"/>
            <a:ext cx="4984902" cy="10447810"/>
          </a:xfrm>
          <a:prstGeom prst="rect">
            <a:avLst/>
          </a:prstGeom>
        </p:spPr>
      </p:pic>
      <p:sp>
        <p:nvSpPr>
          <p:cNvPr id="7" name="Rectangle 6"/>
          <p:cNvSpPr/>
          <p:nvPr/>
        </p:nvSpPr>
        <p:spPr>
          <a:xfrm>
            <a:off x="4876800" y="0"/>
            <a:ext cx="5791199" cy="707886"/>
          </a:xfrm>
          <a:prstGeom prst="rect">
            <a:avLst/>
          </a:prstGeom>
        </p:spPr>
        <p:txBody>
          <a:bodyPr wrap="square">
            <a:spAutoFit/>
          </a:bodyPr>
          <a:lstStyle/>
          <a:p>
            <a:pPr>
              <a:lnSpc>
                <a:spcPts val="4761"/>
              </a:lnSpc>
            </a:pPr>
            <a:r>
              <a:rPr lang="en-US" sz="2800" dirty="0" smtClean="0">
                <a:solidFill>
                  <a:srgbClr val="101010"/>
                </a:solidFill>
                <a:latin typeface="Times New Roman" panose="02020603050405020304" pitchFamily="18" charset="0"/>
                <a:cs typeface="Times New Roman" panose="02020603050405020304" pitchFamily="18" charset="0"/>
              </a:rPr>
              <a:t>Home, Course and Add course Screen</a:t>
            </a:r>
            <a:endParaRPr lang="en-US" sz="2800" dirty="0">
              <a:solidFill>
                <a:srgbClr val="10101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4201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0" y="6202"/>
            <a:ext cx="7870681" cy="650178"/>
          </a:xfrm>
          <a:prstGeom prst="rect">
            <a:avLst/>
          </a:prstGeom>
        </p:spPr>
        <p:txBody>
          <a:bodyPr wrap="none">
            <a:spAutoFit/>
          </a:bodyPr>
          <a:lstStyle/>
          <a:p>
            <a:pPr>
              <a:lnSpc>
                <a:spcPts val="4761"/>
              </a:lnSpc>
            </a:pPr>
            <a:r>
              <a:rPr lang="en-US" sz="3200" dirty="0">
                <a:solidFill>
                  <a:srgbClr val="101010"/>
                </a:solidFill>
                <a:latin typeface="Times New Roman" panose="02020603050405020304" pitchFamily="18" charset="0"/>
                <a:cs typeface="Times New Roman" panose="02020603050405020304" pitchFamily="18" charset="0"/>
              </a:rPr>
              <a:t>Home, </a:t>
            </a:r>
            <a:r>
              <a:rPr lang="en-US" sz="3200" dirty="0" smtClean="0">
                <a:solidFill>
                  <a:srgbClr val="101010"/>
                </a:solidFill>
                <a:latin typeface="Times New Roman" panose="02020603050405020304" pitchFamily="18" charset="0"/>
                <a:cs typeface="Times New Roman" panose="02020603050405020304" pitchFamily="18" charset="0"/>
              </a:rPr>
              <a:t>Attendance </a:t>
            </a:r>
            <a:r>
              <a:rPr lang="en-US" sz="3200" dirty="0">
                <a:solidFill>
                  <a:srgbClr val="101010"/>
                </a:solidFill>
                <a:latin typeface="Times New Roman" panose="02020603050405020304" pitchFamily="18" charset="0"/>
                <a:cs typeface="Times New Roman" panose="02020603050405020304" pitchFamily="18" charset="0"/>
              </a:rPr>
              <a:t>and </a:t>
            </a:r>
            <a:r>
              <a:rPr lang="en-US" sz="3200" dirty="0" smtClean="0">
                <a:solidFill>
                  <a:srgbClr val="101010"/>
                </a:solidFill>
                <a:latin typeface="Times New Roman" panose="02020603050405020304" pitchFamily="18" charset="0"/>
                <a:cs typeface="Times New Roman" panose="02020603050405020304" pitchFamily="18" charset="0"/>
              </a:rPr>
              <a:t>Attendance info Screen</a:t>
            </a:r>
            <a:endParaRPr lang="en-US" sz="3200" dirty="0">
              <a:solidFill>
                <a:srgbClr val="10101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466" y="986016"/>
            <a:ext cx="5154133" cy="905498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5181" y="834845"/>
            <a:ext cx="4648200" cy="945215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611" y="970952"/>
            <a:ext cx="4920652" cy="9070043"/>
          </a:xfrm>
          <a:prstGeom prst="rect">
            <a:avLst/>
          </a:prstGeom>
        </p:spPr>
      </p:pic>
    </p:spTree>
    <p:extLst>
      <p:ext uri="{BB962C8B-B14F-4D97-AF65-F5344CB8AC3E}">
        <p14:creationId xmlns:p14="http://schemas.microsoft.com/office/powerpoint/2010/main" val="22525900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709805"/>
            <a:ext cx="5257800" cy="969149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738277"/>
            <a:ext cx="5181600" cy="943442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7800" y="725184"/>
            <a:ext cx="4876800" cy="9523716"/>
          </a:xfrm>
          <a:prstGeom prst="rect">
            <a:avLst/>
          </a:prstGeom>
        </p:spPr>
      </p:pic>
      <p:sp>
        <p:nvSpPr>
          <p:cNvPr id="6" name="Rectangle 5"/>
          <p:cNvSpPr/>
          <p:nvPr/>
        </p:nvSpPr>
        <p:spPr>
          <a:xfrm>
            <a:off x="3810000" y="30391"/>
            <a:ext cx="7848600" cy="707886"/>
          </a:xfrm>
          <a:prstGeom prst="rect">
            <a:avLst/>
          </a:prstGeom>
        </p:spPr>
        <p:txBody>
          <a:bodyPr wrap="square">
            <a:spAutoFit/>
          </a:bodyPr>
          <a:lstStyle/>
          <a:p>
            <a:pPr>
              <a:lnSpc>
                <a:spcPts val="4761"/>
              </a:lnSpc>
            </a:pPr>
            <a:r>
              <a:rPr lang="en-US" sz="3200" dirty="0" smtClean="0">
                <a:solidFill>
                  <a:srgbClr val="101010"/>
                </a:solidFill>
                <a:latin typeface="Times New Roman" panose="02020603050405020304" pitchFamily="18" charset="0"/>
                <a:cs typeface="Times New Roman" panose="02020603050405020304" pitchFamily="18" charset="0"/>
              </a:rPr>
              <a:t>Home, Record and Taking Attendance Screens</a:t>
            </a:r>
            <a:endParaRPr lang="en-US" sz="3200" dirty="0">
              <a:solidFill>
                <a:srgbClr val="10101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1583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419100"/>
            <a:ext cx="5181600" cy="9434422"/>
          </a:xfrm>
          <a:prstGeom prst="rect">
            <a:avLst/>
          </a:prstGeom>
        </p:spPr>
      </p:pic>
    </p:spTree>
    <p:extLst>
      <p:ext uri="{BB962C8B-B14F-4D97-AF65-F5344CB8AC3E}">
        <p14:creationId xmlns:p14="http://schemas.microsoft.com/office/powerpoint/2010/main" val="19883798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14743" y="190500"/>
            <a:ext cx="9745686" cy="716928"/>
          </a:xfrm>
          <a:prstGeom prst="rect">
            <a:avLst/>
          </a:prstGeom>
        </p:spPr>
        <p:txBody>
          <a:bodyPr lIns="0" tIns="0" rIns="0" bIns="0" rtlCol="0" anchor="t">
            <a:spAutoFit/>
          </a:bodyPr>
          <a:lstStyle/>
          <a:p>
            <a:pPr marL="0" lvl="0" indent="0" algn="l">
              <a:lnSpc>
                <a:spcPts val="6441"/>
              </a:lnSpc>
              <a:spcBef>
                <a:spcPct val="0"/>
              </a:spcBef>
            </a:pPr>
            <a:r>
              <a:rPr lang="en-US" sz="3200" dirty="0">
                <a:solidFill>
                  <a:srgbClr val="101010"/>
                </a:solidFill>
                <a:latin typeface="Montserrat Bold"/>
              </a:rPr>
              <a:t>Key UI Component</a:t>
            </a:r>
          </a:p>
        </p:txBody>
      </p:sp>
      <p:sp>
        <p:nvSpPr>
          <p:cNvPr id="3" name="TextBox 3"/>
          <p:cNvSpPr txBox="1"/>
          <p:nvPr/>
        </p:nvSpPr>
        <p:spPr>
          <a:xfrm>
            <a:off x="1409662" y="991554"/>
            <a:ext cx="4000537" cy="615553"/>
          </a:xfrm>
          <a:prstGeom prst="rect">
            <a:avLst/>
          </a:prstGeom>
        </p:spPr>
        <p:txBody>
          <a:bodyPr wrap="square" lIns="0" tIns="0" rIns="0" bIns="0" rtlCol="0" anchor="t">
            <a:spAutoFit/>
          </a:bodyPr>
          <a:lstStyle/>
          <a:p>
            <a:pPr algn="l">
              <a:lnSpc>
                <a:spcPts val="4761"/>
              </a:lnSpc>
            </a:pPr>
            <a:r>
              <a:rPr lang="en-US" sz="2800" dirty="0" smtClean="0">
                <a:solidFill>
                  <a:srgbClr val="101010"/>
                </a:solidFill>
                <a:latin typeface="Times New Roman" panose="02020603050405020304" pitchFamily="18" charset="0"/>
                <a:cs typeface="Times New Roman" panose="02020603050405020304" pitchFamily="18" charset="0"/>
              </a:rPr>
              <a:t>Instructor </a:t>
            </a:r>
            <a:r>
              <a:rPr lang="en-US" sz="2800" dirty="0">
                <a:solidFill>
                  <a:srgbClr val="101010"/>
                </a:solidFill>
                <a:latin typeface="Times New Roman" panose="02020603050405020304" pitchFamily="18" charset="0"/>
                <a:cs typeface="Times New Roman" panose="02020603050405020304" pitchFamily="18" charset="0"/>
              </a:rPr>
              <a:t>Interface Designs</a:t>
            </a:r>
          </a:p>
        </p:txBody>
      </p:sp>
      <p:grpSp>
        <p:nvGrpSpPr>
          <p:cNvPr id="5" name="Group 4"/>
          <p:cNvGrpSpPr/>
          <p:nvPr/>
        </p:nvGrpSpPr>
        <p:grpSpPr>
          <a:xfrm rot="7573183">
            <a:off x="6488996" y="442977"/>
            <a:ext cx="1013029" cy="1013029"/>
            <a:chOff x="0" y="0"/>
            <a:chExt cx="812800" cy="812800"/>
          </a:xfrm>
        </p:grpSpPr>
        <p:sp>
          <p:nvSpPr>
            <p:cNvPr id="6"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4"/>
          <p:cNvGrpSpPr/>
          <p:nvPr/>
        </p:nvGrpSpPr>
        <p:grpSpPr>
          <a:xfrm rot="7573183">
            <a:off x="506211" y="2677911"/>
            <a:ext cx="1013029" cy="1013029"/>
            <a:chOff x="0" y="0"/>
            <a:chExt cx="812800" cy="812800"/>
          </a:xfrm>
        </p:grpSpPr>
        <p:sp>
          <p:nvSpPr>
            <p:cNvPr id="9"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716143"/>
            <a:ext cx="4484809" cy="857085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104900"/>
            <a:ext cx="4406076" cy="872223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58800" y="1126273"/>
            <a:ext cx="4565240" cy="9020283"/>
          </a:xfrm>
          <a:prstGeom prst="rect">
            <a:avLst/>
          </a:prstGeom>
        </p:spPr>
      </p:pic>
    </p:spTree>
    <p:extLst>
      <p:ext uri="{BB962C8B-B14F-4D97-AF65-F5344CB8AC3E}">
        <p14:creationId xmlns:p14="http://schemas.microsoft.com/office/powerpoint/2010/main" val="2839244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946036"/>
            <a:ext cx="4724400" cy="93347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571500"/>
            <a:ext cx="5042338" cy="917225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98789" y="828467"/>
            <a:ext cx="5016062" cy="9437268"/>
          </a:xfrm>
          <a:prstGeom prst="rect">
            <a:avLst/>
          </a:prstGeom>
        </p:spPr>
      </p:pic>
    </p:spTree>
    <p:extLst>
      <p:ext uri="{BB962C8B-B14F-4D97-AF65-F5344CB8AC3E}">
        <p14:creationId xmlns:p14="http://schemas.microsoft.com/office/powerpoint/2010/main" val="1935382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52641" y="4813935"/>
            <a:ext cx="4508966" cy="669926"/>
          </a:xfrm>
          <a:prstGeom prst="rect">
            <a:avLst/>
          </a:prstGeom>
        </p:spPr>
        <p:txBody>
          <a:bodyPr lIns="0" tIns="0" rIns="0" bIns="0" rtlCol="0" anchor="t">
            <a:spAutoFit/>
          </a:bodyPr>
          <a:lstStyle/>
          <a:p>
            <a:pPr marL="863593" lvl="1" indent="-431796" algn="l">
              <a:lnSpc>
                <a:spcPts val="5599"/>
              </a:lnSpc>
              <a:buFont typeface="Arial"/>
              <a:buChar char="•"/>
            </a:pPr>
            <a:r>
              <a:rPr lang="en-US" sz="3999">
                <a:solidFill>
                  <a:srgbClr val="000000"/>
                </a:solidFill>
                <a:latin typeface="Montserrat"/>
              </a:rPr>
              <a:t>Introduction</a:t>
            </a:r>
          </a:p>
        </p:txBody>
      </p:sp>
      <p:sp>
        <p:nvSpPr>
          <p:cNvPr id="3" name="TextBox 3"/>
          <p:cNvSpPr txBox="1"/>
          <p:nvPr/>
        </p:nvSpPr>
        <p:spPr>
          <a:xfrm>
            <a:off x="1737398" y="3221086"/>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a:solidFill>
                  <a:srgbClr val="000000"/>
                </a:solidFill>
                <a:latin typeface="Montserrat Bold"/>
              </a:rPr>
              <a:t>Table of Content</a:t>
            </a:r>
          </a:p>
        </p:txBody>
      </p:sp>
      <p:grpSp>
        <p:nvGrpSpPr>
          <p:cNvPr id="4" name="Group 4"/>
          <p:cNvGrpSpPr/>
          <p:nvPr/>
        </p:nvGrpSpPr>
        <p:grpSpPr>
          <a:xfrm>
            <a:off x="0" y="0"/>
            <a:ext cx="18288000" cy="1874361"/>
            <a:chOff x="0" y="0"/>
            <a:chExt cx="9414331" cy="964887"/>
          </a:xfrm>
        </p:grpSpPr>
        <p:sp>
          <p:nvSpPr>
            <p:cNvPr id="5" name="Freeform 5"/>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1952641" y="5826761"/>
            <a:ext cx="6561326" cy="669926"/>
          </a:xfrm>
          <a:prstGeom prst="rect">
            <a:avLst/>
          </a:prstGeom>
        </p:spPr>
        <p:txBody>
          <a:bodyPr lIns="0" tIns="0" rIns="0" bIns="0" rtlCol="0" anchor="t">
            <a:spAutoFit/>
          </a:bodyPr>
          <a:lstStyle/>
          <a:p>
            <a:pPr marL="863593" lvl="1" indent="-431796" algn="l">
              <a:lnSpc>
                <a:spcPts val="5599"/>
              </a:lnSpc>
              <a:buFont typeface="Arial"/>
              <a:buChar char="•"/>
            </a:pPr>
            <a:r>
              <a:rPr lang="en-US" sz="3999">
                <a:solidFill>
                  <a:srgbClr val="000000"/>
                </a:solidFill>
                <a:latin typeface="Montserrat"/>
              </a:rPr>
              <a:t>UI Design Overview </a:t>
            </a:r>
          </a:p>
        </p:txBody>
      </p:sp>
      <p:sp>
        <p:nvSpPr>
          <p:cNvPr id="8" name="TextBox 8"/>
          <p:cNvSpPr txBox="1"/>
          <p:nvPr/>
        </p:nvSpPr>
        <p:spPr>
          <a:xfrm>
            <a:off x="1952641" y="6839587"/>
            <a:ext cx="6561326" cy="669926"/>
          </a:xfrm>
          <a:prstGeom prst="rect">
            <a:avLst/>
          </a:prstGeom>
        </p:spPr>
        <p:txBody>
          <a:bodyPr lIns="0" tIns="0" rIns="0" bIns="0" rtlCol="0" anchor="t">
            <a:spAutoFit/>
          </a:bodyPr>
          <a:lstStyle/>
          <a:p>
            <a:pPr marL="863593" lvl="1" indent="-431796" algn="l">
              <a:lnSpc>
                <a:spcPts val="5599"/>
              </a:lnSpc>
              <a:buFont typeface="Arial"/>
              <a:buChar char="•"/>
            </a:pPr>
            <a:r>
              <a:rPr lang="en-US" sz="3999">
                <a:solidFill>
                  <a:srgbClr val="000000"/>
                </a:solidFill>
                <a:latin typeface="Montserrat"/>
              </a:rPr>
              <a:t>Designs Principles</a:t>
            </a:r>
          </a:p>
        </p:txBody>
      </p:sp>
      <p:sp>
        <p:nvSpPr>
          <p:cNvPr id="9" name="TextBox 9"/>
          <p:cNvSpPr txBox="1"/>
          <p:nvPr/>
        </p:nvSpPr>
        <p:spPr>
          <a:xfrm>
            <a:off x="1987840" y="7852413"/>
            <a:ext cx="6561326" cy="669926"/>
          </a:xfrm>
          <a:prstGeom prst="rect">
            <a:avLst/>
          </a:prstGeom>
        </p:spPr>
        <p:txBody>
          <a:bodyPr lIns="0" tIns="0" rIns="0" bIns="0" rtlCol="0" anchor="t">
            <a:spAutoFit/>
          </a:bodyPr>
          <a:lstStyle/>
          <a:p>
            <a:pPr marL="863593" lvl="1" indent="-431796" algn="l">
              <a:lnSpc>
                <a:spcPts val="5599"/>
              </a:lnSpc>
              <a:buFont typeface="Arial"/>
              <a:buChar char="•"/>
            </a:pPr>
            <a:r>
              <a:rPr lang="en-US" sz="3999">
                <a:solidFill>
                  <a:srgbClr val="000000"/>
                </a:solidFill>
                <a:latin typeface="Montserrat"/>
              </a:rPr>
              <a:t>UI Design Process</a:t>
            </a:r>
          </a:p>
        </p:txBody>
      </p:sp>
      <p:sp>
        <p:nvSpPr>
          <p:cNvPr id="10" name="TextBox 10"/>
          <p:cNvSpPr txBox="1"/>
          <p:nvPr/>
        </p:nvSpPr>
        <p:spPr>
          <a:xfrm>
            <a:off x="1987840" y="8890000"/>
            <a:ext cx="6561326" cy="669926"/>
          </a:xfrm>
          <a:prstGeom prst="rect">
            <a:avLst/>
          </a:prstGeom>
        </p:spPr>
        <p:txBody>
          <a:bodyPr lIns="0" tIns="0" rIns="0" bIns="0" rtlCol="0" anchor="t">
            <a:spAutoFit/>
          </a:bodyPr>
          <a:lstStyle/>
          <a:p>
            <a:pPr marL="863593" lvl="1" indent="-431796" algn="l">
              <a:lnSpc>
                <a:spcPts val="5599"/>
              </a:lnSpc>
              <a:buFont typeface="Arial"/>
              <a:buChar char="•"/>
            </a:pPr>
            <a:r>
              <a:rPr lang="en-US" sz="3999">
                <a:solidFill>
                  <a:srgbClr val="000000"/>
                </a:solidFill>
                <a:latin typeface="Montserrat"/>
              </a:rPr>
              <a:t>UI Implementation</a:t>
            </a:r>
          </a:p>
        </p:txBody>
      </p:sp>
      <p:sp>
        <p:nvSpPr>
          <p:cNvPr id="11" name="Freeform 11"/>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sp>
      <p:grpSp>
        <p:nvGrpSpPr>
          <p:cNvPr id="12" name="Group 12"/>
          <p:cNvGrpSpPr/>
          <p:nvPr/>
        </p:nvGrpSpPr>
        <p:grpSpPr>
          <a:xfrm>
            <a:off x="14778711" y="7667323"/>
            <a:ext cx="1578921" cy="15789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463626" y="2002617"/>
            <a:ext cx="753561" cy="75356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8153400" y="4895395"/>
            <a:ext cx="7147715" cy="669926"/>
          </a:xfrm>
          <a:prstGeom prst="rect">
            <a:avLst/>
          </a:prstGeom>
        </p:spPr>
        <p:txBody>
          <a:bodyPr lIns="0" tIns="0" rIns="0" bIns="0" rtlCol="0" anchor="t">
            <a:spAutoFit/>
          </a:bodyPr>
          <a:lstStyle/>
          <a:p>
            <a:pPr marL="863593" lvl="1" indent="-431796" algn="l">
              <a:lnSpc>
                <a:spcPts val="5599"/>
              </a:lnSpc>
              <a:buFont typeface="Arial"/>
              <a:buChar char="•"/>
            </a:pPr>
            <a:r>
              <a:rPr lang="en-US" sz="3999" dirty="0">
                <a:solidFill>
                  <a:srgbClr val="000000"/>
                </a:solidFill>
                <a:latin typeface="Montserrat"/>
              </a:rPr>
              <a:t>Conclusion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960974"/>
            <a:ext cx="5042338" cy="91722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199" y="419100"/>
            <a:ext cx="5206999" cy="9372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4400" y="419100"/>
            <a:ext cx="5181600" cy="9730079"/>
          </a:xfrm>
          <a:prstGeom prst="rect">
            <a:avLst/>
          </a:prstGeom>
        </p:spPr>
      </p:pic>
    </p:spTree>
    <p:extLst>
      <p:ext uri="{BB962C8B-B14F-4D97-AF65-F5344CB8AC3E}">
        <p14:creationId xmlns:p14="http://schemas.microsoft.com/office/powerpoint/2010/main" val="8181892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483222"/>
            <a:ext cx="4876800" cy="963588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600" y="666628"/>
            <a:ext cx="5257800" cy="9570192"/>
          </a:xfrm>
          <a:prstGeom prst="rect">
            <a:avLst/>
          </a:prstGeom>
        </p:spPr>
      </p:pic>
    </p:spTree>
    <p:extLst>
      <p:ext uri="{BB962C8B-B14F-4D97-AF65-F5344CB8AC3E}">
        <p14:creationId xmlns:p14="http://schemas.microsoft.com/office/powerpoint/2010/main" val="461893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60536"/>
            <a:ext cx="4938892" cy="975856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997" t="2513" r="8083" b="3981"/>
          <a:stretch/>
        </p:blipFill>
        <p:spPr>
          <a:xfrm>
            <a:off x="9296399" y="74775"/>
            <a:ext cx="5057553" cy="9924965"/>
          </a:xfrm>
          <a:prstGeom prst="rect">
            <a:avLst/>
          </a:prstGeom>
        </p:spPr>
      </p:pic>
    </p:spTree>
    <p:extLst>
      <p:ext uri="{BB962C8B-B14F-4D97-AF65-F5344CB8AC3E}">
        <p14:creationId xmlns:p14="http://schemas.microsoft.com/office/powerpoint/2010/main" val="1455199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784343"/>
            <a:ext cx="4724400" cy="93347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0" y="788773"/>
            <a:ext cx="4990264" cy="933033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6800" y="571500"/>
            <a:ext cx="5191706" cy="9296400"/>
          </a:xfrm>
          <a:prstGeom prst="rect">
            <a:avLst/>
          </a:prstGeom>
        </p:spPr>
      </p:pic>
    </p:spTree>
    <p:extLst>
      <p:ext uri="{BB962C8B-B14F-4D97-AF65-F5344CB8AC3E}">
        <p14:creationId xmlns:p14="http://schemas.microsoft.com/office/powerpoint/2010/main" val="3897801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6262" y="208258"/>
            <a:ext cx="9745686" cy="716928"/>
          </a:xfrm>
          <a:prstGeom prst="rect">
            <a:avLst/>
          </a:prstGeom>
        </p:spPr>
        <p:txBody>
          <a:bodyPr lIns="0" tIns="0" rIns="0" bIns="0" rtlCol="0" anchor="t">
            <a:spAutoFit/>
          </a:bodyPr>
          <a:lstStyle/>
          <a:p>
            <a:pPr marL="0" lvl="0" indent="0" algn="l">
              <a:lnSpc>
                <a:spcPts val="6441"/>
              </a:lnSpc>
              <a:spcBef>
                <a:spcPct val="0"/>
              </a:spcBef>
            </a:pPr>
            <a:r>
              <a:rPr lang="en-US" sz="3200" dirty="0">
                <a:solidFill>
                  <a:srgbClr val="101010"/>
                </a:solidFill>
                <a:latin typeface="Montserrat Bold"/>
              </a:rPr>
              <a:t>Key UI Component</a:t>
            </a:r>
          </a:p>
        </p:txBody>
      </p:sp>
      <p:sp>
        <p:nvSpPr>
          <p:cNvPr id="3" name="TextBox 3"/>
          <p:cNvSpPr txBox="1"/>
          <p:nvPr/>
        </p:nvSpPr>
        <p:spPr>
          <a:xfrm>
            <a:off x="719299" y="973956"/>
            <a:ext cx="5143538" cy="615553"/>
          </a:xfrm>
          <a:prstGeom prst="rect">
            <a:avLst/>
          </a:prstGeom>
        </p:spPr>
        <p:txBody>
          <a:bodyPr wrap="square" lIns="0" tIns="0" rIns="0" bIns="0" rtlCol="0" anchor="t">
            <a:spAutoFit/>
          </a:bodyPr>
          <a:lstStyle/>
          <a:p>
            <a:pPr algn="l">
              <a:lnSpc>
                <a:spcPts val="4761"/>
              </a:lnSpc>
            </a:pPr>
            <a:r>
              <a:rPr lang="en-US" sz="2800" dirty="0" smtClean="0">
                <a:solidFill>
                  <a:srgbClr val="101010"/>
                </a:solidFill>
                <a:latin typeface="Times New Roman" panose="02020603050405020304" pitchFamily="18" charset="0"/>
                <a:cs typeface="Times New Roman" panose="02020603050405020304" pitchFamily="18" charset="0"/>
              </a:rPr>
              <a:t>Administrative </a:t>
            </a:r>
            <a:r>
              <a:rPr lang="en-US" sz="2800" dirty="0">
                <a:solidFill>
                  <a:srgbClr val="101010"/>
                </a:solidFill>
                <a:latin typeface="Times New Roman" panose="02020603050405020304" pitchFamily="18" charset="0"/>
                <a:cs typeface="Times New Roman" panose="02020603050405020304" pitchFamily="18" charset="0"/>
              </a:rPr>
              <a:t>Interface Designs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309" r="1539" b="2352"/>
          <a:stretch/>
        </p:blipFill>
        <p:spPr>
          <a:xfrm>
            <a:off x="6858000" y="159487"/>
            <a:ext cx="9143999" cy="10210029"/>
          </a:xfrm>
          <a:prstGeom prst="rect">
            <a:avLst/>
          </a:prstGeom>
        </p:spPr>
      </p:pic>
      <p:grpSp>
        <p:nvGrpSpPr>
          <p:cNvPr id="5" name="Group 4"/>
          <p:cNvGrpSpPr/>
          <p:nvPr/>
        </p:nvGrpSpPr>
        <p:grpSpPr>
          <a:xfrm rot="7573183">
            <a:off x="734811" y="2373111"/>
            <a:ext cx="1013029" cy="1013029"/>
            <a:chOff x="0" y="0"/>
            <a:chExt cx="812800" cy="812800"/>
          </a:xfrm>
        </p:grpSpPr>
        <p:sp>
          <p:nvSpPr>
            <p:cNvPr id="6"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7"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7"/>
          <p:cNvGrpSpPr/>
          <p:nvPr/>
        </p:nvGrpSpPr>
        <p:grpSpPr>
          <a:xfrm rot="7573183">
            <a:off x="5356322" y="225334"/>
            <a:ext cx="1013029" cy="1013029"/>
            <a:chOff x="0" y="0"/>
            <a:chExt cx="812800" cy="812800"/>
          </a:xfrm>
        </p:grpSpPr>
        <p:sp>
          <p:nvSpPr>
            <p:cNvPr id="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769465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889"/>
          <a:stretch/>
        </p:blipFill>
        <p:spPr>
          <a:xfrm>
            <a:off x="1295400" y="190500"/>
            <a:ext cx="14782800" cy="9895772"/>
          </a:xfrm>
          <a:prstGeom prst="rect">
            <a:avLst/>
          </a:prstGeom>
        </p:spPr>
      </p:pic>
    </p:spTree>
    <p:extLst>
      <p:ext uri="{BB962C8B-B14F-4D97-AF65-F5344CB8AC3E}">
        <p14:creationId xmlns:p14="http://schemas.microsoft.com/office/powerpoint/2010/main" val="3858154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42900"/>
            <a:ext cx="15621000" cy="9640938"/>
          </a:xfrm>
          <a:prstGeom prst="rect">
            <a:avLst/>
          </a:prstGeom>
        </p:spPr>
      </p:pic>
    </p:spTree>
    <p:extLst>
      <p:ext uri="{BB962C8B-B14F-4D97-AF65-F5344CB8AC3E}">
        <p14:creationId xmlns:p14="http://schemas.microsoft.com/office/powerpoint/2010/main" val="17904809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6700"/>
            <a:ext cx="15773400" cy="9734996"/>
          </a:xfrm>
          <a:prstGeom prst="rect">
            <a:avLst/>
          </a:prstGeom>
        </p:spPr>
      </p:pic>
    </p:spTree>
    <p:extLst>
      <p:ext uri="{BB962C8B-B14F-4D97-AF65-F5344CB8AC3E}">
        <p14:creationId xmlns:p14="http://schemas.microsoft.com/office/powerpoint/2010/main" val="31748112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0500"/>
            <a:ext cx="14401800" cy="9837102"/>
          </a:xfrm>
          <a:prstGeom prst="rect">
            <a:avLst/>
          </a:prstGeom>
        </p:spPr>
      </p:pic>
    </p:spTree>
    <p:extLst>
      <p:ext uri="{BB962C8B-B14F-4D97-AF65-F5344CB8AC3E}">
        <p14:creationId xmlns:p14="http://schemas.microsoft.com/office/powerpoint/2010/main" val="1605686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90500"/>
            <a:ext cx="10668000" cy="9880327"/>
          </a:xfrm>
          <a:prstGeom prst="rect">
            <a:avLst/>
          </a:prstGeom>
        </p:spPr>
      </p:pic>
    </p:spTree>
    <p:extLst>
      <p:ext uri="{BB962C8B-B14F-4D97-AF65-F5344CB8AC3E}">
        <p14:creationId xmlns:p14="http://schemas.microsoft.com/office/powerpoint/2010/main" val="3907493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5630" y="2042989"/>
            <a:ext cx="6843599" cy="1251828"/>
          </a:xfrm>
          <a:prstGeom prst="rect">
            <a:avLst/>
          </a:prstGeom>
        </p:spPr>
        <p:txBody>
          <a:bodyPr lIns="0" tIns="0" rIns="0" bIns="0" rtlCol="0" anchor="t">
            <a:spAutoFit/>
          </a:bodyPr>
          <a:lstStyle/>
          <a:p>
            <a:pPr marL="0" lvl="0" indent="0" algn="r">
              <a:lnSpc>
                <a:spcPts val="10276"/>
              </a:lnSpc>
              <a:spcBef>
                <a:spcPct val="0"/>
              </a:spcBef>
            </a:pPr>
            <a:r>
              <a:rPr lang="en-US" sz="7340">
                <a:solidFill>
                  <a:srgbClr val="000000"/>
                </a:solidFill>
                <a:latin typeface="Montserrat Bold"/>
              </a:rPr>
              <a:t>Introduction</a:t>
            </a:r>
          </a:p>
        </p:txBody>
      </p:sp>
      <p:sp>
        <p:nvSpPr>
          <p:cNvPr id="3" name="TextBox 3"/>
          <p:cNvSpPr txBox="1"/>
          <p:nvPr/>
        </p:nvSpPr>
        <p:spPr>
          <a:xfrm>
            <a:off x="1194599" y="4101232"/>
            <a:ext cx="15157555" cy="2008336"/>
          </a:xfrm>
          <a:prstGeom prst="rect">
            <a:avLst/>
          </a:prstGeom>
        </p:spPr>
        <p:txBody>
          <a:bodyPr lIns="0" tIns="0" rIns="0" bIns="0" rtlCol="0" anchor="t">
            <a:spAutoFit/>
          </a:bodyPr>
          <a:lstStyle/>
          <a:p>
            <a:pPr marL="0" lvl="0" indent="0" algn="just">
              <a:lnSpc>
                <a:spcPts val="5329"/>
              </a:lnSpc>
              <a:spcBef>
                <a:spcPct val="0"/>
              </a:spcBef>
            </a:pPr>
            <a:r>
              <a:rPr lang="en-US" sz="3806">
                <a:solidFill>
                  <a:srgbClr val="101010"/>
                </a:solidFill>
                <a:latin typeface="Roboto"/>
              </a:rPr>
              <a:t>To address these issues and usher in a new era of efficient attendance tracking, this report presents the UI design and implementation of a biometric student attendance mobile application.</a:t>
            </a:r>
          </a:p>
        </p:txBody>
      </p:sp>
      <p:grpSp>
        <p:nvGrpSpPr>
          <p:cNvPr id="4" name="Group 4"/>
          <p:cNvGrpSpPr/>
          <p:nvPr/>
        </p:nvGrpSpPr>
        <p:grpSpPr>
          <a:xfrm>
            <a:off x="0" y="8993275"/>
            <a:ext cx="18288000" cy="1293725"/>
            <a:chOff x="0" y="0"/>
            <a:chExt cx="4633513" cy="327783"/>
          </a:xfrm>
        </p:grpSpPr>
        <p:sp>
          <p:nvSpPr>
            <p:cNvPr id="5" name="Freeform 5"/>
            <p:cNvSpPr/>
            <p:nvPr/>
          </p:nvSpPr>
          <p:spPr>
            <a:xfrm>
              <a:off x="0" y="0"/>
              <a:ext cx="4633513" cy="327783"/>
            </a:xfrm>
            <a:custGeom>
              <a:avLst/>
              <a:gdLst/>
              <a:ahLst/>
              <a:cxnLst/>
              <a:rect l="l" t="t" r="r" b="b"/>
              <a:pathLst>
                <a:path w="4633513" h="327783">
                  <a:moveTo>
                    <a:pt x="0" y="0"/>
                  </a:moveTo>
                  <a:lnTo>
                    <a:pt x="4633513" y="0"/>
                  </a:lnTo>
                  <a:lnTo>
                    <a:pt x="4633513"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6" name="TextBox 6"/>
            <p:cNvSpPr txBox="1"/>
            <p:nvPr/>
          </p:nvSpPr>
          <p:spPr>
            <a:xfrm>
              <a:off x="0" y="-38100"/>
              <a:ext cx="4633513"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 name="Group 7"/>
          <p:cNvGrpSpPr/>
          <p:nvPr/>
        </p:nvGrpSpPr>
        <p:grpSpPr>
          <a:xfrm>
            <a:off x="9209" y="0"/>
            <a:ext cx="18278791" cy="1293725"/>
            <a:chOff x="0" y="0"/>
            <a:chExt cx="4631179" cy="327783"/>
          </a:xfrm>
        </p:grpSpPr>
        <p:sp>
          <p:nvSpPr>
            <p:cNvPr id="8" name="Freeform 8"/>
            <p:cNvSpPr/>
            <p:nvPr/>
          </p:nvSpPr>
          <p:spPr>
            <a:xfrm>
              <a:off x="0" y="0"/>
              <a:ext cx="4631179" cy="327783"/>
            </a:xfrm>
            <a:custGeom>
              <a:avLst/>
              <a:gdLst/>
              <a:ahLst/>
              <a:cxnLst/>
              <a:rect l="l" t="t" r="r" b="b"/>
              <a:pathLst>
                <a:path w="4631179" h="327783">
                  <a:moveTo>
                    <a:pt x="0" y="0"/>
                  </a:moveTo>
                  <a:lnTo>
                    <a:pt x="4631179" y="0"/>
                  </a:lnTo>
                  <a:lnTo>
                    <a:pt x="4631179"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0" y="-38100"/>
              <a:ext cx="4631179" cy="36588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6352154" y="2880644"/>
            <a:ext cx="373881" cy="3738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14" name="Freeform 14"/>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15" name="TextBox 15"/>
          <p:cNvSpPr txBox="1"/>
          <p:nvPr/>
        </p:nvSpPr>
        <p:spPr>
          <a:xfrm>
            <a:off x="5410200" y="1838911"/>
            <a:ext cx="8460437" cy="1506438"/>
          </a:xfrm>
          <a:prstGeom prst="rect">
            <a:avLst/>
          </a:prstGeom>
        </p:spPr>
        <p:txBody>
          <a:bodyPr lIns="0" tIns="0" rIns="0" bIns="0" rtlCol="0" anchor="t">
            <a:spAutoFit/>
          </a:bodyPr>
          <a:lstStyle/>
          <a:p>
            <a:pPr algn="l">
              <a:lnSpc>
                <a:spcPts val="12508"/>
              </a:lnSpc>
            </a:pPr>
            <a:r>
              <a:rPr lang="en-US" sz="9600" dirty="0">
                <a:solidFill>
                  <a:srgbClr val="000000"/>
                </a:solidFill>
                <a:latin typeface="Montserrat Bold"/>
              </a:rPr>
              <a:t>C</a:t>
            </a:r>
            <a:r>
              <a:rPr lang="en-US" sz="9600" dirty="0" smtClean="0">
                <a:solidFill>
                  <a:srgbClr val="000000"/>
                </a:solidFill>
                <a:latin typeface="Montserrat Bold"/>
              </a:rPr>
              <a:t>onclusion</a:t>
            </a:r>
            <a:endParaRPr lang="en-US" sz="9600" dirty="0">
              <a:solidFill>
                <a:srgbClr val="000000"/>
              </a:solidFill>
              <a:latin typeface="Montserrat Bold"/>
            </a:endParaRPr>
          </a:p>
        </p:txBody>
      </p:sp>
      <p:sp>
        <p:nvSpPr>
          <p:cNvPr id="2" name="TextBox 1"/>
          <p:cNvSpPr txBox="1"/>
          <p:nvPr/>
        </p:nvSpPr>
        <p:spPr>
          <a:xfrm>
            <a:off x="3126168" y="4004601"/>
            <a:ext cx="12799631" cy="1754326"/>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By adhering to design principles, incorporating user feedback and ensuring accessibility, we have developed and application that meets the needs of students, lecturers, and administrators</a:t>
            </a:r>
            <a:endParaRPr lang="en-GB" sz="3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14" name="Freeform 14"/>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sp>
      <p:sp>
        <p:nvSpPr>
          <p:cNvPr id="15" name="TextBox 15"/>
          <p:cNvSpPr txBox="1"/>
          <p:nvPr/>
        </p:nvSpPr>
        <p:spPr>
          <a:xfrm>
            <a:off x="5361112" y="2575440"/>
            <a:ext cx="8460437" cy="1577994"/>
          </a:xfrm>
          <a:prstGeom prst="rect">
            <a:avLst/>
          </a:prstGeom>
        </p:spPr>
        <p:txBody>
          <a:bodyPr lIns="0" tIns="0" rIns="0" bIns="0" rtlCol="0" anchor="t">
            <a:spAutoFit/>
          </a:bodyPr>
          <a:lstStyle/>
          <a:p>
            <a:pPr algn="l">
              <a:lnSpc>
                <a:spcPts val="12508"/>
              </a:lnSpc>
            </a:pPr>
            <a:r>
              <a:rPr lang="en-US" sz="10424" dirty="0">
                <a:solidFill>
                  <a:srgbClr val="000000"/>
                </a:solidFill>
                <a:latin typeface="Montserrat Bold"/>
              </a:rPr>
              <a:t>Thank you</a:t>
            </a:r>
          </a:p>
        </p:txBody>
      </p:sp>
      <p:sp>
        <p:nvSpPr>
          <p:cNvPr id="2" name="Rectangle 1"/>
          <p:cNvSpPr/>
          <p:nvPr/>
        </p:nvSpPr>
        <p:spPr>
          <a:xfrm>
            <a:off x="7087286" y="4543959"/>
            <a:ext cx="3102131" cy="1522725"/>
          </a:xfrm>
          <a:prstGeom prst="rect">
            <a:avLst/>
          </a:prstGeom>
        </p:spPr>
        <p:txBody>
          <a:bodyPr wrap="none">
            <a:spAutoFit/>
          </a:bodyPr>
          <a:lstStyle/>
          <a:p>
            <a:pPr>
              <a:lnSpc>
                <a:spcPts val="12508"/>
              </a:lnSpc>
            </a:pPr>
            <a:r>
              <a:rPr lang="en-US" sz="7200" b="1" dirty="0" smtClean="0">
                <a:solidFill>
                  <a:srgbClr val="7030A0"/>
                </a:solidFill>
                <a:latin typeface="Montserrat Bold"/>
              </a:rPr>
              <a:t>Demo</a:t>
            </a:r>
            <a:endParaRPr lang="en-US" sz="7200" b="1" dirty="0">
              <a:solidFill>
                <a:srgbClr val="7030A0"/>
              </a:solidFill>
              <a:latin typeface="Montserrat Bo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475" y="4539313"/>
            <a:ext cx="5669811" cy="5247741"/>
          </a:xfrm>
          <a:prstGeom prst="rect">
            <a:avLst/>
          </a:prstGeom>
        </p:spPr>
      </p:pic>
    </p:spTree>
    <p:extLst>
      <p:ext uri="{BB962C8B-B14F-4D97-AF65-F5344CB8AC3E}">
        <p14:creationId xmlns:p14="http://schemas.microsoft.com/office/powerpoint/2010/main" val="32544796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sp>
        <p:nvSpPr>
          <p:cNvPr id="14" name="Freeform 14"/>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sp>
      <p:pic>
        <p:nvPicPr>
          <p:cNvPr id="4" name="13.06.2024_11.22.21_R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19800" y="160557"/>
            <a:ext cx="5257800" cy="9983165"/>
          </a:xfrm>
          <a:prstGeom prst="rect">
            <a:avLst/>
          </a:prstGeom>
        </p:spPr>
      </p:pic>
    </p:spTree>
    <p:extLst>
      <p:ext uri="{BB962C8B-B14F-4D97-AF65-F5344CB8AC3E}">
        <p14:creationId xmlns:p14="http://schemas.microsoft.com/office/powerpoint/2010/main" val="28664729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6630" y="2042989"/>
            <a:ext cx="9277330" cy="1202298"/>
          </a:xfrm>
          <a:prstGeom prst="rect">
            <a:avLst/>
          </a:prstGeom>
        </p:spPr>
        <p:txBody>
          <a:bodyPr lIns="0" tIns="0" rIns="0" bIns="0" rtlCol="0" anchor="t">
            <a:spAutoFit/>
          </a:bodyPr>
          <a:lstStyle/>
          <a:p>
            <a:pPr marL="0" lvl="0" indent="0" algn="l">
              <a:lnSpc>
                <a:spcPts val="9856"/>
              </a:lnSpc>
              <a:spcBef>
                <a:spcPct val="0"/>
              </a:spcBef>
            </a:pPr>
            <a:r>
              <a:rPr lang="en-US" sz="7040">
                <a:solidFill>
                  <a:srgbClr val="000000"/>
                </a:solidFill>
                <a:latin typeface="Montserrat Bold"/>
              </a:rPr>
              <a:t>UI Design Ovieview</a:t>
            </a:r>
          </a:p>
        </p:txBody>
      </p:sp>
      <p:sp>
        <p:nvSpPr>
          <p:cNvPr id="3" name="TextBox 3"/>
          <p:cNvSpPr txBox="1"/>
          <p:nvPr/>
        </p:nvSpPr>
        <p:spPr>
          <a:xfrm>
            <a:off x="1194599" y="4101232"/>
            <a:ext cx="15157555" cy="2684611"/>
          </a:xfrm>
          <a:prstGeom prst="rect">
            <a:avLst/>
          </a:prstGeom>
        </p:spPr>
        <p:txBody>
          <a:bodyPr lIns="0" tIns="0" rIns="0" bIns="0" rtlCol="0" anchor="t">
            <a:spAutoFit/>
          </a:bodyPr>
          <a:lstStyle/>
          <a:p>
            <a:pPr marL="0" lvl="0" indent="0" algn="just">
              <a:lnSpc>
                <a:spcPts val="5329"/>
              </a:lnSpc>
              <a:spcBef>
                <a:spcPct val="0"/>
              </a:spcBef>
            </a:pPr>
            <a:r>
              <a:rPr lang="en-US" sz="3806">
                <a:solidFill>
                  <a:srgbClr val="101010"/>
                </a:solidFill>
                <a:latin typeface="Roboto"/>
              </a:rPr>
              <a:t>User interface (UI) design is the process designers use to build interfaces in software or computerized devices, focusing on looks or style. Designers aim to create interfaces which users find easy to use and pleasurable</a:t>
            </a:r>
          </a:p>
        </p:txBody>
      </p:sp>
      <p:grpSp>
        <p:nvGrpSpPr>
          <p:cNvPr id="4" name="Group 4"/>
          <p:cNvGrpSpPr/>
          <p:nvPr/>
        </p:nvGrpSpPr>
        <p:grpSpPr>
          <a:xfrm>
            <a:off x="0" y="8993275"/>
            <a:ext cx="18288000" cy="1293725"/>
            <a:chOff x="0" y="0"/>
            <a:chExt cx="4633513" cy="327783"/>
          </a:xfrm>
        </p:grpSpPr>
        <p:sp>
          <p:nvSpPr>
            <p:cNvPr id="5" name="Freeform 5"/>
            <p:cNvSpPr/>
            <p:nvPr/>
          </p:nvSpPr>
          <p:spPr>
            <a:xfrm>
              <a:off x="0" y="0"/>
              <a:ext cx="4633513" cy="327783"/>
            </a:xfrm>
            <a:custGeom>
              <a:avLst/>
              <a:gdLst/>
              <a:ahLst/>
              <a:cxnLst/>
              <a:rect l="l" t="t" r="r" b="b"/>
              <a:pathLst>
                <a:path w="4633513" h="327783">
                  <a:moveTo>
                    <a:pt x="0" y="0"/>
                  </a:moveTo>
                  <a:lnTo>
                    <a:pt x="4633513" y="0"/>
                  </a:lnTo>
                  <a:lnTo>
                    <a:pt x="4633513"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sp>
        <p:sp>
          <p:nvSpPr>
            <p:cNvPr id="6" name="TextBox 6"/>
            <p:cNvSpPr txBox="1"/>
            <p:nvPr/>
          </p:nvSpPr>
          <p:spPr>
            <a:xfrm>
              <a:off x="0" y="-38100"/>
              <a:ext cx="4633513" cy="36588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7" name="Group 7"/>
          <p:cNvGrpSpPr/>
          <p:nvPr/>
        </p:nvGrpSpPr>
        <p:grpSpPr>
          <a:xfrm>
            <a:off x="9209" y="0"/>
            <a:ext cx="18278791" cy="1293725"/>
            <a:chOff x="0" y="0"/>
            <a:chExt cx="4631179" cy="327783"/>
          </a:xfrm>
        </p:grpSpPr>
        <p:sp>
          <p:nvSpPr>
            <p:cNvPr id="8" name="Freeform 8"/>
            <p:cNvSpPr/>
            <p:nvPr/>
          </p:nvSpPr>
          <p:spPr>
            <a:xfrm>
              <a:off x="0" y="0"/>
              <a:ext cx="4631179" cy="327783"/>
            </a:xfrm>
            <a:custGeom>
              <a:avLst/>
              <a:gdLst/>
              <a:ahLst/>
              <a:cxnLst/>
              <a:rect l="l" t="t" r="r" b="b"/>
              <a:pathLst>
                <a:path w="4631179" h="327783">
                  <a:moveTo>
                    <a:pt x="0" y="0"/>
                  </a:moveTo>
                  <a:lnTo>
                    <a:pt x="4631179" y="0"/>
                  </a:lnTo>
                  <a:lnTo>
                    <a:pt x="4631179" y="327783"/>
                  </a:lnTo>
                  <a:lnTo>
                    <a:pt x="0" y="327783"/>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0" y="-38100"/>
              <a:ext cx="4631179" cy="36588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6352154" y="2880644"/>
            <a:ext cx="373881" cy="3738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Freeform 3"/>
          <p:cNvSpPr/>
          <p:nvPr/>
        </p:nvSpPr>
        <p:spPr>
          <a:xfrm>
            <a:off x="5836694" y="6198813"/>
            <a:ext cx="1182733" cy="1081663"/>
          </a:xfrm>
          <a:custGeom>
            <a:avLst/>
            <a:gdLst/>
            <a:ahLst/>
            <a:cxnLst/>
            <a:rect l="l" t="t" r="r" b="b"/>
            <a:pathLst>
              <a:path w="1182733" h="1081663">
                <a:moveTo>
                  <a:pt x="0" y="0"/>
                </a:moveTo>
                <a:lnTo>
                  <a:pt x="1182733" y="0"/>
                </a:lnTo>
                <a:lnTo>
                  <a:pt x="1182733" y="1081663"/>
                </a:lnTo>
                <a:lnTo>
                  <a:pt x="0" y="1081663"/>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5836694" y="3885919"/>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7390681" y="1111700"/>
            <a:ext cx="9868619" cy="1666875"/>
          </a:xfrm>
          <a:prstGeom prst="rect">
            <a:avLst/>
          </a:prstGeom>
        </p:spPr>
        <p:txBody>
          <a:bodyPr lIns="0" tIns="0" rIns="0" bIns="0" rtlCol="0" anchor="t">
            <a:spAutoFit/>
          </a:bodyPr>
          <a:lstStyle/>
          <a:p>
            <a:pPr algn="l">
              <a:lnSpc>
                <a:spcPts val="6561"/>
              </a:lnSpc>
            </a:pPr>
            <a:r>
              <a:rPr lang="en-US" sz="5468">
                <a:solidFill>
                  <a:srgbClr val="101010"/>
                </a:solidFill>
                <a:latin typeface="Montserrat Bold"/>
              </a:rPr>
              <a:t>To designs UIs best, you should consider</a:t>
            </a:r>
          </a:p>
        </p:txBody>
      </p:sp>
      <p:grpSp>
        <p:nvGrpSpPr>
          <p:cNvPr id="6" name="Group 6"/>
          <p:cNvGrpSpPr/>
          <p:nvPr/>
        </p:nvGrpSpPr>
        <p:grpSpPr>
          <a:xfrm rot="7573183">
            <a:off x="1230111" y="7154961"/>
            <a:ext cx="1013029" cy="101302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7390681" y="3828769"/>
            <a:ext cx="10283199" cy="1332061"/>
          </a:xfrm>
          <a:prstGeom prst="rect">
            <a:avLst/>
          </a:prstGeom>
        </p:spPr>
        <p:txBody>
          <a:bodyPr lIns="0" tIns="0" rIns="0" bIns="0" rtlCol="0" anchor="t">
            <a:spAutoFit/>
          </a:bodyPr>
          <a:lstStyle/>
          <a:p>
            <a:pPr marL="0" lvl="0" indent="0" algn="just">
              <a:lnSpc>
                <a:spcPts val="5329"/>
              </a:lnSpc>
              <a:spcBef>
                <a:spcPct val="0"/>
              </a:spcBef>
            </a:pPr>
            <a:r>
              <a:rPr lang="en-US" sz="3806">
                <a:solidFill>
                  <a:srgbClr val="101010"/>
                </a:solidFill>
                <a:latin typeface="Roboto"/>
              </a:rPr>
              <a:t>Uses judge designs quickly and care about usability and likeability</a:t>
            </a:r>
          </a:p>
        </p:txBody>
      </p:sp>
      <p:sp>
        <p:nvSpPr>
          <p:cNvPr id="10" name="TextBox 10"/>
          <p:cNvSpPr txBox="1"/>
          <p:nvPr/>
        </p:nvSpPr>
        <p:spPr>
          <a:xfrm>
            <a:off x="7390681" y="6015090"/>
            <a:ext cx="10283199" cy="1176122"/>
          </a:xfrm>
          <a:prstGeom prst="rect">
            <a:avLst/>
          </a:prstGeom>
        </p:spPr>
        <p:txBody>
          <a:bodyPr lIns="0" tIns="0" rIns="0" bIns="0" rtlCol="0" anchor="t">
            <a:spAutoFit/>
          </a:bodyPr>
          <a:lstStyle/>
          <a:p>
            <a:pPr marL="0" lvl="0" indent="0" algn="just">
              <a:lnSpc>
                <a:spcPts val="4682"/>
              </a:lnSpc>
            </a:pPr>
            <a:r>
              <a:rPr lang="en-US" sz="3806">
                <a:solidFill>
                  <a:srgbClr val="101010"/>
                </a:solidFill>
                <a:latin typeface="Roboto"/>
              </a:rPr>
              <a:t>UIs should also be enjoyable (or at least satisfying and frustration-free</a:t>
            </a:r>
          </a:p>
        </p:txBody>
      </p:sp>
      <p:sp>
        <p:nvSpPr>
          <p:cNvPr id="11" name="Freeform 11"/>
          <p:cNvSpPr/>
          <p:nvPr/>
        </p:nvSpPr>
        <p:spPr>
          <a:xfrm>
            <a:off x="6056806" y="7740610"/>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2" name="TextBox 12"/>
          <p:cNvSpPr txBox="1"/>
          <p:nvPr/>
        </p:nvSpPr>
        <p:spPr>
          <a:xfrm>
            <a:off x="7390681" y="7664410"/>
            <a:ext cx="10283199" cy="1332061"/>
          </a:xfrm>
          <a:prstGeom prst="rect">
            <a:avLst/>
          </a:prstGeom>
        </p:spPr>
        <p:txBody>
          <a:bodyPr lIns="0" tIns="0" rIns="0" bIns="0" rtlCol="0" anchor="t">
            <a:spAutoFit/>
          </a:bodyPr>
          <a:lstStyle/>
          <a:p>
            <a:pPr marL="0" lvl="0" indent="0" algn="just">
              <a:lnSpc>
                <a:spcPts val="5329"/>
              </a:lnSpc>
              <a:spcBef>
                <a:spcPct val="0"/>
              </a:spcBef>
            </a:pPr>
            <a:r>
              <a:rPr lang="en-US" sz="3806">
                <a:solidFill>
                  <a:srgbClr val="101010"/>
                </a:solidFill>
                <a:latin typeface="Roboto"/>
              </a:rPr>
              <a:t>UIs should communicate brand value and reinforce users’ trust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TextBox 3"/>
          <p:cNvSpPr txBox="1"/>
          <p:nvPr/>
        </p:nvSpPr>
        <p:spPr>
          <a:xfrm>
            <a:off x="7390681" y="1111700"/>
            <a:ext cx="9868619" cy="838200"/>
          </a:xfrm>
          <a:prstGeom prst="rect">
            <a:avLst/>
          </a:prstGeom>
        </p:spPr>
        <p:txBody>
          <a:bodyPr lIns="0" tIns="0" rIns="0" bIns="0" rtlCol="0" anchor="t">
            <a:spAutoFit/>
          </a:bodyPr>
          <a:lstStyle/>
          <a:p>
            <a:pPr algn="l">
              <a:lnSpc>
                <a:spcPts val="6561"/>
              </a:lnSpc>
            </a:pPr>
            <a:r>
              <a:rPr lang="en-US" sz="5468">
                <a:solidFill>
                  <a:srgbClr val="101010"/>
                </a:solidFill>
                <a:latin typeface="Montserrat Bold"/>
              </a:rPr>
              <a:t>Designs Principles</a:t>
            </a:r>
          </a:p>
        </p:txBody>
      </p:sp>
      <p:grpSp>
        <p:nvGrpSpPr>
          <p:cNvPr id="4" name="Group 4"/>
          <p:cNvGrpSpPr/>
          <p:nvPr/>
        </p:nvGrpSpPr>
        <p:grpSpPr>
          <a:xfrm rot="7573183">
            <a:off x="1230111" y="7154961"/>
            <a:ext cx="1013029" cy="1013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7390681" y="3904969"/>
            <a:ext cx="10283199" cy="804376"/>
          </a:xfrm>
          <a:prstGeom prst="rect">
            <a:avLst/>
          </a:prstGeom>
        </p:spPr>
        <p:txBody>
          <a:bodyPr lIns="0" tIns="0" rIns="0" bIns="0" rtlCol="0" anchor="t">
            <a:spAutoFit/>
          </a:bodyPr>
          <a:lstStyle/>
          <a:p>
            <a:pPr marL="0" lvl="0" indent="0" algn="just">
              <a:lnSpc>
                <a:spcPts val="6589"/>
              </a:lnSpc>
              <a:spcBef>
                <a:spcPct val="0"/>
              </a:spcBef>
            </a:pPr>
            <a:r>
              <a:rPr lang="en-US" sz="4706">
                <a:solidFill>
                  <a:srgbClr val="101010"/>
                </a:solidFill>
                <a:latin typeface="Roboto"/>
              </a:rPr>
              <a:t>Simplicity and Clarity</a:t>
            </a:r>
          </a:p>
        </p:txBody>
      </p:sp>
      <p:grpSp>
        <p:nvGrpSpPr>
          <p:cNvPr id="8" name="Group 8"/>
          <p:cNvGrpSpPr/>
          <p:nvPr/>
        </p:nvGrpSpPr>
        <p:grpSpPr>
          <a:xfrm>
            <a:off x="6645545" y="4159018"/>
            <a:ext cx="373881" cy="3738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7390681" y="5048250"/>
            <a:ext cx="10283199" cy="804376"/>
          </a:xfrm>
          <a:prstGeom prst="rect">
            <a:avLst/>
          </a:prstGeom>
        </p:spPr>
        <p:txBody>
          <a:bodyPr lIns="0" tIns="0" rIns="0" bIns="0" rtlCol="0" anchor="t">
            <a:spAutoFit/>
          </a:bodyPr>
          <a:lstStyle/>
          <a:p>
            <a:pPr marL="0" lvl="0" indent="0" algn="just">
              <a:lnSpc>
                <a:spcPts val="6589"/>
              </a:lnSpc>
              <a:spcBef>
                <a:spcPct val="0"/>
              </a:spcBef>
            </a:pPr>
            <a:r>
              <a:rPr lang="en-US" sz="4706">
                <a:solidFill>
                  <a:srgbClr val="101010"/>
                </a:solidFill>
                <a:latin typeface="Roboto"/>
              </a:rPr>
              <a:t>Responsiveness</a:t>
            </a:r>
          </a:p>
        </p:txBody>
      </p:sp>
      <p:grpSp>
        <p:nvGrpSpPr>
          <p:cNvPr id="12" name="Group 12"/>
          <p:cNvGrpSpPr/>
          <p:nvPr/>
        </p:nvGrpSpPr>
        <p:grpSpPr>
          <a:xfrm>
            <a:off x="6645545" y="5302299"/>
            <a:ext cx="373881" cy="37388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390681" y="6149174"/>
            <a:ext cx="10283199" cy="804376"/>
          </a:xfrm>
          <a:prstGeom prst="rect">
            <a:avLst/>
          </a:prstGeom>
        </p:spPr>
        <p:txBody>
          <a:bodyPr lIns="0" tIns="0" rIns="0" bIns="0" rtlCol="0" anchor="t">
            <a:spAutoFit/>
          </a:bodyPr>
          <a:lstStyle/>
          <a:p>
            <a:pPr marL="0" lvl="0" indent="0" algn="just">
              <a:lnSpc>
                <a:spcPts val="6589"/>
              </a:lnSpc>
              <a:spcBef>
                <a:spcPct val="0"/>
              </a:spcBef>
            </a:pPr>
            <a:r>
              <a:rPr lang="en-US" sz="4706">
                <a:solidFill>
                  <a:srgbClr val="101010"/>
                </a:solidFill>
                <a:latin typeface="Roboto"/>
              </a:rPr>
              <a:t>Feedback and Response</a:t>
            </a:r>
          </a:p>
        </p:txBody>
      </p:sp>
      <p:grpSp>
        <p:nvGrpSpPr>
          <p:cNvPr id="16" name="Group 16"/>
          <p:cNvGrpSpPr/>
          <p:nvPr/>
        </p:nvGrpSpPr>
        <p:grpSpPr>
          <a:xfrm>
            <a:off x="6645545" y="6403223"/>
            <a:ext cx="373881" cy="37388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7390681" y="7211662"/>
            <a:ext cx="10283199" cy="804376"/>
          </a:xfrm>
          <a:prstGeom prst="rect">
            <a:avLst/>
          </a:prstGeom>
        </p:spPr>
        <p:txBody>
          <a:bodyPr lIns="0" tIns="0" rIns="0" bIns="0" rtlCol="0" anchor="t">
            <a:spAutoFit/>
          </a:bodyPr>
          <a:lstStyle/>
          <a:p>
            <a:pPr marL="0" lvl="0" indent="0" algn="just">
              <a:lnSpc>
                <a:spcPts val="6589"/>
              </a:lnSpc>
              <a:spcBef>
                <a:spcPct val="0"/>
              </a:spcBef>
            </a:pPr>
            <a:r>
              <a:rPr lang="en-US" sz="4706">
                <a:solidFill>
                  <a:srgbClr val="101010"/>
                </a:solidFill>
                <a:latin typeface="Roboto"/>
              </a:rPr>
              <a:t>Aesthetics</a:t>
            </a:r>
          </a:p>
        </p:txBody>
      </p:sp>
      <p:grpSp>
        <p:nvGrpSpPr>
          <p:cNvPr id="20" name="Group 20"/>
          <p:cNvGrpSpPr/>
          <p:nvPr/>
        </p:nvGrpSpPr>
        <p:grpSpPr>
          <a:xfrm>
            <a:off x="6645545" y="7465711"/>
            <a:ext cx="373881" cy="37388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rot="7536833">
            <a:off x="13225046" y="5461163"/>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grpSp>
        <p:nvGrpSpPr>
          <p:cNvPr id="24" name="Group 24"/>
          <p:cNvGrpSpPr/>
          <p:nvPr/>
        </p:nvGrpSpPr>
        <p:grpSpPr>
          <a:xfrm rot="7573183">
            <a:off x="15199296" y="1230111"/>
            <a:ext cx="1013029" cy="101302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TextBox 3"/>
          <p:cNvSpPr txBox="1"/>
          <p:nvPr/>
        </p:nvSpPr>
        <p:spPr>
          <a:xfrm>
            <a:off x="7390681" y="1121225"/>
            <a:ext cx="9868619" cy="923925"/>
          </a:xfrm>
          <a:prstGeom prst="rect">
            <a:avLst/>
          </a:prstGeom>
        </p:spPr>
        <p:txBody>
          <a:bodyPr lIns="0" tIns="0" rIns="0" bIns="0" rtlCol="0" anchor="t">
            <a:spAutoFit/>
          </a:bodyPr>
          <a:lstStyle/>
          <a:p>
            <a:pPr algn="l">
              <a:lnSpc>
                <a:spcPts val="7281"/>
              </a:lnSpc>
            </a:pPr>
            <a:r>
              <a:rPr lang="en-US" sz="6068">
                <a:solidFill>
                  <a:srgbClr val="101010"/>
                </a:solidFill>
                <a:latin typeface="Montserrat Bold"/>
              </a:rPr>
              <a:t>UI Design Process</a:t>
            </a:r>
          </a:p>
        </p:txBody>
      </p:sp>
      <p:grpSp>
        <p:nvGrpSpPr>
          <p:cNvPr id="4" name="Group 4"/>
          <p:cNvGrpSpPr/>
          <p:nvPr/>
        </p:nvGrpSpPr>
        <p:grpSpPr>
          <a:xfrm rot="7573183">
            <a:off x="1230111" y="7154961"/>
            <a:ext cx="1013029" cy="1013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7390681" y="3904969"/>
            <a:ext cx="10283199" cy="804376"/>
          </a:xfrm>
          <a:prstGeom prst="rect">
            <a:avLst/>
          </a:prstGeom>
        </p:spPr>
        <p:txBody>
          <a:bodyPr lIns="0" tIns="0" rIns="0" bIns="0" rtlCol="0" anchor="t">
            <a:spAutoFit/>
          </a:bodyPr>
          <a:lstStyle/>
          <a:p>
            <a:pPr marL="0" lvl="0" indent="0" algn="just">
              <a:lnSpc>
                <a:spcPts val="6589"/>
              </a:lnSpc>
              <a:spcBef>
                <a:spcPct val="0"/>
              </a:spcBef>
            </a:pPr>
            <a:r>
              <a:rPr lang="en-US" sz="4706">
                <a:solidFill>
                  <a:srgbClr val="101010"/>
                </a:solidFill>
                <a:latin typeface="Roboto"/>
              </a:rPr>
              <a:t>User Personas</a:t>
            </a:r>
          </a:p>
        </p:txBody>
      </p:sp>
      <p:grpSp>
        <p:nvGrpSpPr>
          <p:cNvPr id="8" name="Group 8"/>
          <p:cNvGrpSpPr/>
          <p:nvPr/>
        </p:nvGrpSpPr>
        <p:grpSpPr>
          <a:xfrm>
            <a:off x="6645545" y="4159018"/>
            <a:ext cx="373881" cy="3738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7390681" y="5048250"/>
            <a:ext cx="10283199" cy="804376"/>
          </a:xfrm>
          <a:prstGeom prst="rect">
            <a:avLst/>
          </a:prstGeom>
        </p:spPr>
        <p:txBody>
          <a:bodyPr lIns="0" tIns="0" rIns="0" bIns="0" rtlCol="0" anchor="t">
            <a:spAutoFit/>
          </a:bodyPr>
          <a:lstStyle/>
          <a:p>
            <a:pPr marL="0" lvl="0" indent="0" algn="just">
              <a:lnSpc>
                <a:spcPts val="6589"/>
              </a:lnSpc>
              <a:spcBef>
                <a:spcPct val="0"/>
              </a:spcBef>
            </a:pPr>
            <a:r>
              <a:rPr lang="en-US" sz="4706">
                <a:solidFill>
                  <a:srgbClr val="101010"/>
                </a:solidFill>
                <a:latin typeface="Roboto"/>
              </a:rPr>
              <a:t>Stakeholder Interview</a:t>
            </a:r>
          </a:p>
        </p:txBody>
      </p:sp>
      <p:grpSp>
        <p:nvGrpSpPr>
          <p:cNvPr id="12" name="Group 12"/>
          <p:cNvGrpSpPr/>
          <p:nvPr/>
        </p:nvGrpSpPr>
        <p:grpSpPr>
          <a:xfrm>
            <a:off x="6645545" y="5302299"/>
            <a:ext cx="373881" cy="37388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7390681" y="6149174"/>
            <a:ext cx="10283199" cy="804376"/>
          </a:xfrm>
          <a:prstGeom prst="rect">
            <a:avLst/>
          </a:prstGeom>
        </p:spPr>
        <p:txBody>
          <a:bodyPr lIns="0" tIns="0" rIns="0" bIns="0" rtlCol="0" anchor="t">
            <a:spAutoFit/>
          </a:bodyPr>
          <a:lstStyle/>
          <a:p>
            <a:pPr marL="0" lvl="0" indent="0" algn="just">
              <a:lnSpc>
                <a:spcPts val="6589"/>
              </a:lnSpc>
              <a:spcBef>
                <a:spcPct val="0"/>
              </a:spcBef>
            </a:pPr>
            <a:r>
              <a:rPr lang="en-US" sz="4706">
                <a:solidFill>
                  <a:srgbClr val="101010"/>
                </a:solidFill>
                <a:latin typeface="Roboto"/>
              </a:rPr>
              <a:t>Competitive Analysis</a:t>
            </a:r>
          </a:p>
        </p:txBody>
      </p:sp>
      <p:grpSp>
        <p:nvGrpSpPr>
          <p:cNvPr id="16" name="Group 16"/>
          <p:cNvGrpSpPr/>
          <p:nvPr/>
        </p:nvGrpSpPr>
        <p:grpSpPr>
          <a:xfrm>
            <a:off x="6645545" y="6403223"/>
            <a:ext cx="373881" cy="37388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rot="7536833">
            <a:off x="13225046" y="5461163"/>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grpSp>
        <p:nvGrpSpPr>
          <p:cNvPr id="20" name="Group 20"/>
          <p:cNvGrpSpPr/>
          <p:nvPr/>
        </p:nvGrpSpPr>
        <p:grpSpPr>
          <a:xfrm rot="7573183">
            <a:off x="15199296" y="1230111"/>
            <a:ext cx="1013029" cy="101302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6157471" y="2444550"/>
            <a:ext cx="9868619" cy="1200150"/>
          </a:xfrm>
          <a:prstGeom prst="rect">
            <a:avLst/>
          </a:prstGeom>
        </p:spPr>
        <p:txBody>
          <a:bodyPr lIns="0" tIns="0" rIns="0" bIns="0" rtlCol="0" anchor="t">
            <a:spAutoFit/>
          </a:bodyPr>
          <a:lstStyle/>
          <a:p>
            <a:pPr algn="l">
              <a:lnSpc>
                <a:spcPts val="4761"/>
              </a:lnSpc>
            </a:pPr>
            <a:r>
              <a:rPr lang="en-US" sz="3968">
                <a:solidFill>
                  <a:srgbClr val="DB11FB"/>
                </a:solidFill>
                <a:latin typeface="Montserrat Bold"/>
              </a:rPr>
              <a:t>Research and Requirement Gathering</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TextBox 3"/>
          <p:cNvSpPr txBox="1"/>
          <p:nvPr/>
        </p:nvSpPr>
        <p:spPr>
          <a:xfrm>
            <a:off x="7390681" y="1121225"/>
            <a:ext cx="9868619" cy="923925"/>
          </a:xfrm>
          <a:prstGeom prst="rect">
            <a:avLst/>
          </a:prstGeom>
        </p:spPr>
        <p:txBody>
          <a:bodyPr lIns="0" tIns="0" rIns="0" bIns="0" rtlCol="0" anchor="t">
            <a:spAutoFit/>
          </a:bodyPr>
          <a:lstStyle/>
          <a:p>
            <a:pPr algn="l">
              <a:lnSpc>
                <a:spcPts val="7281"/>
              </a:lnSpc>
            </a:pPr>
            <a:r>
              <a:rPr lang="en-US" sz="6068">
                <a:solidFill>
                  <a:srgbClr val="101010"/>
                </a:solidFill>
                <a:latin typeface="Montserrat Bold"/>
              </a:rPr>
              <a:t>UI Design Process</a:t>
            </a:r>
          </a:p>
        </p:txBody>
      </p:sp>
      <p:grpSp>
        <p:nvGrpSpPr>
          <p:cNvPr id="4" name="Group 4"/>
          <p:cNvGrpSpPr/>
          <p:nvPr/>
        </p:nvGrpSpPr>
        <p:grpSpPr>
          <a:xfrm rot="7573183">
            <a:off x="1230111" y="7154961"/>
            <a:ext cx="1013029" cy="1013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6214101" y="3825104"/>
            <a:ext cx="10283199" cy="2168990"/>
          </a:xfrm>
          <a:prstGeom prst="rect">
            <a:avLst/>
          </a:prstGeom>
        </p:spPr>
        <p:txBody>
          <a:bodyPr lIns="0" tIns="0" rIns="0" bIns="0" rtlCol="0" anchor="t">
            <a:spAutoFit/>
          </a:bodyPr>
          <a:lstStyle/>
          <a:p>
            <a:pPr marL="0" lvl="0" indent="0" algn="just">
              <a:lnSpc>
                <a:spcPts val="4349"/>
              </a:lnSpc>
              <a:spcBef>
                <a:spcPct val="0"/>
              </a:spcBef>
            </a:pPr>
            <a:r>
              <a:rPr lang="en-US" sz="3106">
                <a:solidFill>
                  <a:srgbClr val="101010"/>
                </a:solidFill>
                <a:latin typeface="Roboto"/>
              </a:rPr>
              <a:t>After conducting research, we created low –fidelity sketches to map out the user flow and the app’s layout. The sketches allowed us to visualize the app’s structure and ensure that the user flow was intuitive</a:t>
            </a:r>
          </a:p>
        </p:txBody>
      </p:sp>
      <p:sp>
        <p:nvSpPr>
          <p:cNvPr id="8" name="Freeform 8"/>
          <p:cNvSpPr/>
          <p:nvPr/>
        </p:nvSpPr>
        <p:spPr>
          <a:xfrm rot="7536833">
            <a:off x="13225046" y="5461163"/>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grpSp>
        <p:nvGrpSpPr>
          <p:cNvPr id="9" name="Group 9"/>
          <p:cNvGrpSpPr/>
          <p:nvPr/>
        </p:nvGrpSpPr>
        <p:grpSpPr>
          <a:xfrm rot="7573183">
            <a:off x="15199296" y="1230111"/>
            <a:ext cx="1013029" cy="101302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6157471" y="2444550"/>
            <a:ext cx="9868619" cy="600075"/>
          </a:xfrm>
          <a:prstGeom prst="rect">
            <a:avLst/>
          </a:prstGeom>
        </p:spPr>
        <p:txBody>
          <a:bodyPr lIns="0" tIns="0" rIns="0" bIns="0" rtlCol="0" anchor="t">
            <a:spAutoFit/>
          </a:bodyPr>
          <a:lstStyle/>
          <a:p>
            <a:pPr algn="l">
              <a:lnSpc>
                <a:spcPts val="4761"/>
              </a:lnSpc>
            </a:pPr>
            <a:r>
              <a:rPr lang="en-US" sz="3968">
                <a:solidFill>
                  <a:srgbClr val="DB11FB"/>
                </a:solidFill>
                <a:latin typeface="Montserrat Bold"/>
              </a:rPr>
              <a:t>Low Fidelity Sketches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36833">
            <a:off x="-4428213" y="-2916505"/>
            <a:ext cx="9627545" cy="9651674"/>
          </a:xfrm>
          <a:custGeom>
            <a:avLst/>
            <a:gdLst/>
            <a:ahLst/>
            <a:cxnLst/>
            <a:rect l="l" t="t" r="r" b="b"/>
            <a:pathLst>
              <a:path w="9627545" h="9651674">
                <a:moveTo>
                  <a:pt x="0" y="0"/>
                </a:moveTo>
                <a:lnTo>
                  <a:pt x="9627545" y="0"/>
                </a:lnTo>
                <a:lnTo>
                  <a:pt x="9627545" y="9651674"/>
                </a:lnTo>
                <a:lnTo>
                  <a:pt x="0" y="9651674"/>
                </a:lnTo>
                <a:lnTo>
                  <a:pt x="0" y="0"/>
                </a:lnTo>
                <a:close/>
              </a:path>
            </a:pathLst>
          </a:custGeom>
          <a:blipFill>
            <a:blip r:embed="rId2"/>
            <a:stretch>
              <a:fillRect/>
            </a:stretch>
          </a:blipFill>
        </p:spPr>
      </p:sp>
      <p:sp>
        <p:nvSpPr>
          <p:cNvPr id="3" name="TextBox 3"/>
          <p:cNvSpPr txBox="1"/>
          <p:nvPr/>
        </p:nvSpPr>
        <p:spPr>
          <a:xfrm>
            <a:off x="7390681" y="1121225"/>
            <a:ext cx="9868619" cy="923925"/>
          </a:xfrm>
          <a:prstGeom prst="rect">
            <a:avLst/>
          </a:prstGeom>
        </p:spPr>
        <p:txBody>
          <a:bodyPr lIns="0" tIns="0" rIns="0" bIns="0" rtlCol="0" anchor="t">
            <a:spAutoFit/>
          </a:bodyPr>
          <a:lstStyle/>
          <a:p>
            <a:pPr algn="l">
              <a:lnSpc>
                <a:spcPts val="7281"/>
              </a:lnSpc>
            </a:pPr>
            <a:r>
              <a:rPr lang="en-US" sz="6068">
                <a:solidFill>
                  <a:srgbClr val="101010"/>
                </a:solidFill>
                <a:latin typeface="Montserrat Bold"/>
              </a:rPr>
              <a:t>UI Design Process</a:t>
            </a:r>
          </a:p>
        </p:txBody>
      </p:sp>
      <p:grpSp>
        <p:nvGrpSpPr>
          <p:cNvPr id="4" name="Group 4"/>
          <p:cNvGrpSpPr/>
          <p:nvPr/>
        </p:nvGrpSpPr>
        <p:grpSpPr>
          <a:xfrm rot="7573183">
            <a:off x="1230111" y="7154961"/>
            <a:ext cx="1013029" cy="1013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7573183">
            <a:off x="15199296" y="1230111"/>
            <a:ext cx="1013029" cy="101302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6157471" y="2444550"/>
            <a:ext cx="9868619" cy="1200150"/>
          </a:xfrm>
          <a:prstGeom prst="rect">
            <a:avLst/>
          </a:prstGeom>
        </p:spPr>
        <p:txBody>
          <a:bodyPr lIns="0" tIns="0" rIns="0" bIns="0" rtlCol="0" anchor="t">
            <a:spAutoFit/>
          </a:bodyPr>
          <a:lstStyle/>
          <a:p>
            <a:pPr algn="l">
              <a:lnSpc>
                <a:spcPts val="4761"/>
              </a:lnSpc>
            </a:pPr>
            <a:r>
              <a:rPr lang="en-US" sz="3968">
                <a:solidFill>
                  <a:srgbClr val="DB11FB"/>
                </a:solidFill>
                <a:latin typeface="Montserrat Bold"/>
              </a:rPr>
              <a:t>Low Fidelity Sketches of student Interface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221" y="3872774"/>
            <a:ext cx="10953869" cy="616155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350</Words>
  <Application>Microsoft Office PowerPoint</Application>
  <PresentationFormat>Custom</PresentationFormat>
  <Paragraphs>70</Paragraphs>
  <Slides>32</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Montserrat Bold</vt:lpstr>
      <vt:lpstr>Arial</vt:lpstr>
      <vt:lpstr>Roboto</vt:lpstr>
      <vt:lpstr>Calibri</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dc:creator>WESLEY MUNGO</dc:creator>
  <cp:lastModifiedBy>Windows User</cp:lastModifiedBy>
  <cp:revision>22</cp:revision>
  <dcterms:created xsi:type="dcterms:W3CDTF">2006-08-16T00:00:00Z</dcterms:created>
  <dcterms:modified xsi:type="dcterms:W3CDTF">2024-06-13T12:00:21Z</dcterms:modified>
  <dc:identifier>DAGHzxl5ggk</dc:identifier>
</cp:coreProperties>
</file>